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5"/>
  </p:notesMasterIdLst>
  <p:sldIdLst>
    <p:sldId id="256" r:id="rId2"/>
    <p:sldId id="257" r:id="rId3"/>
    <p:sldId id="258" r:id="rId4"/>
    <p:sldId id="259" r:id="rId5"/>
    <p:sldId id="260" r:id="rId6"/>
    <p:sldId id="261" r:id="rId7"/>
    <p:sldId id="262" r:id="rId8"/>
    <p:sldId id="263" r:id="rId9"/>
    <p:sldId id="264" r:id="rId10"/>
    <p:sldId id="307"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304" r:id="rId25"/>
    <p:sldId id="305" r:id="rId26"/>
    <p:sldId id="306" r:id="rId27"/>
    <p:sldId id="278" r:id="rId28"/>
    <p:sldId id="279" r:id="rId29"/>
    <p:sldId id="280" r:id="rId30"/>
    <p:sldId id="281" r:id="rId31"/>
    <p:sldId id="282" r:id="rId32"/>
    <p:sldId id="283" r:id="rId33"/>
    <p:sldId id="284" r:id="rId34"/>
    <p:sldId id="308" r:id="rId35"/>
    <p:sldId id="285" r:id="rId36"/>
    <p:sldId id="286" r:id="rId37"/>
    <p:sldId id="287" r:id="rId38"/>
    <p:sldId id="288" r:id="rId39"/>
    <p:sldId id="289" r:id="rId40"/>
    <p:sldId id="290" r:id="rId41"/>
    <p:sldId id="302" r:id="rId42"/>
    <p:sldId id="303" r:id="rId43"/>
    <p:sldId id="291" r:id="rId44"/>
    <p:sldId id="292" r:id="rId45"/>
    <p:sldId id="293" r:id="rId46"/>
    <p:sldId id="294" r:id="rId47"/>
    <p:sldId id="295" r:id="rId48"/>
    <p:sldId id="296" r:id="rId49"/>
    <p:sldId id="297" r:id="rId50"/>
    <p:sldId id="298" r:id="rId51"/>
    <p:sldId id="299" r:id="rId52"/>
    <p:sldId id="300" r:id="rId53"/>
    <p:sldId id="301"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398" y="22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0F5462-255E-40C8-AF07-D3F3C36049D0}" type="datetimeFigureOut">
              <a:rPr lang="en-US" smtClean="0"/>
              <a:t>4/9/2020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332D0A-A416-4455-9A7C-1D5D87E74AC1}" type="slidenum">
              <a:rPr lang="en-US" smtClean="0"/>
              <a:t>‹#›</a:t>
            </a:fld>
            <a:endParaRPr lang="en-US"/>
          </a:p>
        </p:txBody>
      </p:sp>
    </p:spTree>
    <p:extLst>
      <p:ext uri="{BB962C8B-B14F-4D97-AF65-F5344CB8AC3E}">
        <p14:creationId xmlns:p14="http://schemas.microsoft.com/office/powerpoint/2010/main" val="589958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816597C6-147C-4BCA-BC09-CAB20D0D8A12}" type="datetime1">
              <a:rPr lang="en-US" smtClean="0"/>
              <a:t>4/9/2020</a:t>
            </a:fld>
            <a:endParaRPr lang="en-US"/>
          </a:p>
        </p:txBody>
      </p:sp>
      <p:sp>
        <p:nvSpPr>
          <p:cNvPr id="20" name="Footer Placeholder 19"/>
          <p:cNvSpPr>
            <a:spLocks noGrp="1"/>
          </p:cNvSpPr>
          <p:nvPr>
            <p:ph type="ftr" sz="quarter" idx="11"/>
          </p:nvPr>
        </p:nvSpPr>
        <p:spPr/>
        <p:txBody>
          <a:bodyPr/>
          <a:lstStyle>
            <a:extLst/>
          </a:lstStyle>
          <a:p>
            <a:r>
              <a:rPr lang="en-US" smtClean="0"/>
              <a:t>Page 1</a:t>
            </a:r>
            <a:endParaRPr lang="en-US"/>
          </a:p>
        </p:txBody>
      </p:sp>
      <p:sp>
        <p:nvSpPr>
          <p:cNvPr id="10" name="Slide Number Placeholder 9"/>
          <p:cNvSpPr>
            <a:spLocks noGrp="1"/>
          </p:cNvSpPr>
          <p:nvPr>
            <p:ph type="sldNum" sz="quarter" idx="12"/>
          </p:nvPr>
        </p:nvSpPr>
        <p:spPr/>
        <p:txBody>
          <a:bodyPr/>
          <a:lstStyle>
            <a:extLst/>
          </a:lstStyle>
          <a:p>
            <a:fld id="{BC77F9D0-06CC-4785-BD0C-E4E4269CD721}"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B39C271-8F42-42FB-A1C7-7947723D8325}" type="datetime1">
              <a:rPr lang="en-US" smtClean="0"/>
              <a:t>4/9/2020</a:t>
            </a:fld>
            <a:endParaRPr lang="en-US"/>
          </a:p>
        </p:txBody>
      </p:sp>
      <p:sp>
        <p:nvSpPr>
          <p:cNvPr id="5" name="Footer Placeholder 4"/>
          <p:cNvSpPr>
            <a:spLocks noGrp="1"/>
          </p:cNvSpPr>
          <p:nvPr>
            <p:ph type="ftr" sz="quarter" idx="11"/>
          </p:nvPr>
        </p:nvSpPr>
        <p:spPr/>
        <p:txBody>
          <a:bodyPr/>
          <a:lstStyle>
            <a:extLst/>
          </a:lstStyle>
          <a:p>
            <a:r>
              <a:rPr lang="en-US" smtClean="0"/>
              <a:t>Page 1</a:t>
            </a:r>
            <a:endParaRPr lang="en-US"/>
          </a:p>
        </p:txBody>
      </p:sp>
      <p:sp>
        <p:nvSpPr>
          <p:cNvPr id="6" name="Slide Number Placeholder 5"/>
          <p:cNvSpPr>
            <a:spLocks noGrp="1"/>
          </p:cNvSpPr>
          <p:nvPr>
            <p:ph type="sldNum" sz="quarter" idx="12"/>
          </p:nvPr>
        </p:nvSpPr>
        <p:spPr/>
        <p:txBody>
          <a:bodyPr/>
          <a:lstStyle>
            <a:extLst/>
          </a:lstStyle>
          <a:p>
            <a:fld id="{BC77F9D0-06CC-4785-BD0C-E4E4269CD72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202ED0D-4A05-40A1-91E8-3C6F809DA4C6}" type="datetime1">
              <a:rPr lang="en-US" smtClean="0"/>
              <a:t>4/9/2020</a:t>
            </a:fld>
            <a:endParaRPr lang="en-US"/>
          </a:p>
        </p:txBody>
      </p:sp>
      <p:sp>
        <p:nvSpPr>
          <p:cNvPr id="5" name="Footer Placeholder 4"/>
          <p:cNvSpPr>
            <a:spLocks noGrp="1"/>
          </p:cNvSpPr>
          <p:nvPr>
            <p:ph type="ftr" sz="quarter" idx="11"/>
          </p:nvPr>
        </p:nvSpPr>
        <p:spPr/>
        <p:txBody>
          <a:bodyPr/>
          <a:lstStyle>
            <a:extLst/>
          </a:lstStyle>
          <a:p>
            <a:r>
              <a:rPr lang="en-US" smtClean="0"/>
              <a:t>Page 1</a:t>
            </a:r>
            <a:endParaRPr lang="en-US"/>
          </a:p>
        </p:txBody>
      </p:sp>
      <p:sp>
        <p:nvSpPr>
          <p:cNvPr id="6" name="Slide Number Placeholder 5"/>
          <p:cNvSpPr>
            <a:spLocks noGrp="1"/>
          </p:cNvSpPr>
          <p:nvPr>
            <p:ph type="sldNum" sz="quarter" idx="12"/>
          </p:nvPr>
        </p:nvSpPr>
        <p:spPr/>
        <p:txBody>
          <a:bodyPr/>
          <a:lstStyle>
            <a:extLst/>
          </a:lstStyle>
          <a:p>
            <a:fld id="{BC77F9D0-06CC-4785-BD0C-E4E4269CD72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3C3E38A-7074-4DDC-8F42-143B285D792E}" type="datetime1">
              <a:rPr lang="en-US" smtClean="0"/>
              <a:t>4/9/2020</a:t>
            </a:fld>
            <a:endParaRPr lang="en-US"/>
          </a:p>
        </p:txBody>
      </p:sp>
      <p:sp>
        <p:nvSpPr>
          <p:cNvPr id="5" name="Footer Placeholder 4"/>
          <p:cNvSpPr>
            <a:spLocks noGrp="1"/>
          </p:cNvSpPr>
          <p:nvPr>
            <p:ph type="ftr" sz="quarter" idx="11"/>
          </p:nvPr>
        </p:nvSpPr>
        <p:spPr/>
        <p:txBody>
          <a:bodyPr/>
          <a:lstStyle>
            <a:extLst/>
          </a:lstStyle>
          <a:p>
            <a:r>
              <a:rPr lang="en-US" smtClean="0"/>
              <a:t>Page 1</a:t>
            </a:r>
            <a:endParaRPr lang="en-US"/>
          </a:p>
        </p:txBody>
      </p:sp>
      <p:sp>
        <p:nvSpPr>
          <p:cNvPr id="6" name="Slide Number Placeholder 5"/>
          <p:cNvSpPr>
            <a:spLocks noGrp="1"/>
          </p:cNvSpPr>
          <p:nvPr>
            <p:ph type="sldNum" sz="quarter" idx="12"/>
          </p:nvPr>
        </p:nvSpPr>
        <p:spPr/>
        <p:txBody>
          <a:bodyPr/>
          <a:lstStyle>
            <a:extLst/>
          </a:lstStyle>
          <a:p>
            <a:fld id="{BC77F9D0-06CC-4785-BD0C-E4E4269CD72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0319B54-0269-499D-BC42-C637B5B69779}" type="datetime1">
              <a:rPr lang="en-US" smtClean="0"/>
              <a:t>4/9/2020</a:t>
            </a:fld>
            <a:endParaRPr lang="en-US"/>
          </a:p>
        </p:txBody>
      </p:sp>
      <p:sp>
        <p:nvSpPr>
          <p:cNvPr id="5" name="Footer Placeholder 4"/>
          <p:cNvSpPr>
            <a:spLocks noGrp="1"/>
          </p:cNvSpPr>
          <p:nvPr>
            <p:ph type="ftr" sz="quarter" idx="11"/>
          </p:nvPr>
        </p:nvSpPr>
        <p:spPr/>
        <p:txBody>
          <a:bodyPr/>
          <a:lstStyle>
            <a:extLst/>
          </a:lstStyle>
          <a:p>
            <a:r>
              <a:rPr lang="en-US" smtClean="0"/>
              <a:t>Page 1</a:t>
            </a:r>
            <a:endParaRPr lang="en-US"/>
          </a:p>
        </p:txBody>
      </p:sp>
      <p:sp>
        <p:nvSpPr>
          <p:cNvPr id="6" name="Slide Number Placeholder 5"/>
          <p:cNvSpPr>
            <a:spLocks noGrp="1"/>
          </p:cNvSpPr>
          <p:nvPr>
            <p:ph type="sldNum" sz="quarter" idx="12"/>
          </p:nvPr>
        </p:nvSpPr>
        <p:spPr/>
        <p:txBody>
          <a:bodyPr/>
          <a:lstStyle>
            <a:extLst/>
          </a:lstStyle>
          <a:p>
            <a:fld id="{BC77F9D0-06CC-4785-BD0C-E4E4269CD721}"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D64A16F-B51B-4865-A04F-7D04C6756123}" type="datetime1">
              <a:rPr lang="en-US" smtClean="0"/>
              <a:t>4/9/2020</a:t>
            </a:fld>
            <a:endParaRPr lang="en-US"/>
          </a:p>
        </p:txBody>
      </p:sp>
      <p:sp>
        <p:nvSpPr>
          <p:cNvPr id="6" name="Footer Placeholder 5"/>
          <p:cNvSpPr>
            <a:spLocks noGrp="1"/>
          </p:cNvSpPr>
          <p:nvPr>
            <p:ph type="ftr" sz="quarter" idx="11"/>
          </p:nvPr>
        </p:nvSpPr>
        <p:spPr/>
        <p:txBody>
          <a:bodyPr/>
          <a:lstStyle>
            <a:extLst/>
          </a:lstStyle>
          <a:p>
            <a:r>
              <a:rPr lang="en-US" smtClean="0"/>
              <a:t>Page 1</a:t>
            </a:r>
            <a:endParaRPr lang="en-US"/>
          </a:p>
        </p:txBody>
      </p:sp>
      <p:sp>
        <p:nvSpPr>
          <p:cNvPr id="7" name="Slide Number Placeholder 6"/>
          <p:cNvSpPr>
            <a:spLocks noGrp="1"/>
          </p:cNvSpPr>
          <p:nvPr>
            <p:ph type="sldNum" sz="quarter" idx="12"/>
          </p:nvPr>
        </p:nvSpPr>
        <p:spPr/>
        <p:txBody>
          <a:bodyPr/>
          <a:lstStyle>
            <a:extLst/>
          </a:lstStyle>
          <a:p>
            <a:fld id="{BC77F9D0-06CC-4785-BD0C-E4E4269CD72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0521E3A-CF2D-4963-B818-85E359E656A2}" type="datetime1">
              <a:rPr lang="en-US" smtClean="0"/>
              <a:t>4/9/2020</a:t>
            </a:fld>
            <a:endParaRPr lang="en-US"/>
          </a:p>
        </p:txBody>
      </p:sp>
      <p:sp>
        <p:nvSpPr>
          <p:cNvPr id="8" name="Footer Placeholder 7"/>
          <p:cNvSpPr>
            <a:spLocks noGrp="1"/>
          </p:cNvSpPr>
          <p:nvPr>
            <p:ph type="ftr" sz="quarter" idx="11"/>
          </p:nvPr>
        </p:nvSpPr>
        <p:spPr/>
        <p:txBody>
          <a:bodyPr/>
          <a:lstStyle>
            <a:extLst/>
          </a:lstStyle>
          <a:p>
            <a:r>
              <a:rPr lang="en-US" smtClean="0"/>
              <a:t>Page 1</a:t>
            </a:r>
            <a:endParaRPr lang="en-US"/>
          </a:p>
        </p:txBody>
      </p:sp>
      <p:sp>
        <p:nvSpPr>
          <p:cNvPr id="9" name="Slide Number Placeholder 8"/>
          <p:cNvSpPr>
            <a:spLocks noGrp="1"/>
          </p:cNvSpPr>
          <p:nvPr>
            <p:ph type="sldNum" sz="quarter" idx="12"/>
          </p:nvPr>
        </p:nvSpPr>
        <p:spPr/>
        <p:txBody>
          <a:bodyPr/>
          <a:lstStyle>
            <a:extLst/>
          </a:lstStyle>
          <a:p>
            <a:fld id="{BC77F9D0-06CC-4785-BD0C-E4E4269CD72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A5472F7-E18C-4803-9E59-3F282AE71134}" type="datetime1">
              <a:rPr lang="en-US" smtClean="0"/>
              <a:t>4/9/2020</a:t>
            </a:fld>
            <a:endParaRPr lang="en-US"/>
          </a:p>
        </p:txBody>
      </p:sp>
      <p:sp>
        <p:nvSpPr>
          <p:cNvPr id="4" name="Footer Placeholder 3"/>
          <p:cNvSpPr>
            <a:spLocks noGrp="1"/>
          </p:cNvSpPr>
          <p:nvPr>
            <p:ph type="ftr" sz="quarter" idx="11"/>
          </p:nvPr>
        </p:nvSpPr>
        <p:spPr/>
        <p:txBody>
          <a:bodyPr/>
          <a:lstStyle>
            <a:extLst/>
          </a:lstStyle>
          <a:p>
            <a:r>
              <a:rPr lang="en-US" smtClean="0"/>
              <a:t>Page 1</a:t>
            </a:r>
            <a:endParaRPr lang="en-US"/>
          </a:p>
        </p:txBody>
      </p:sp>
      <p:sp>
        <p:nvSpPr>
          <p:cNvPr id="5" name="Slide Number Placeholder 4"/>
          <p:cNvSpPr>
            <a:spLocks noGrp="1"/>
          </p:cNvSpPr>
          <p:nvPr>
            <p:ph type="sldNum" sz="quarter" idx="12"/>
          </p:nvPr>
        </p:nvSpPr>
        <p:spPr/>
        <p:txBody>
          <a:bodyPr/>
          <a:lstStyle>
            <a:extLst/>
          </a:lstStyle>
          <a:p>
            <a:fld id="{BC77F9D0-06CC-4785-BD0C-E4E4269CD72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400E97B-6CA9-433B-AF14-D0E03BB54041}" type="datetime1">
              <a:rPr lang="en-US" smtClean="0"/>
              <a:t>4/9/2020</a:t>
            </a:fld>
            <a:endParaRPr lang="en-US"/>
          </a:p>
        </p:txBody>
      </p:sp>
      <p:sp>
        <p:nvSpPr>
          <p:cNvPr id="3" name="Footer Placeholder 2"/>
          <p:cNvSpPr>
            <a:spLocks noGrp="1"/>
          </p:cNvSpPr>
          <p:nvPr>
            <p:ph type="ftr" sz="quarter" idx="11"/>
          </p:nvPr>
        </p:nvSpPr>
        <p:spPr/>
        <p:txBody>
          <a:bodyPr/>
          <a:lstStyle>
            <a:extLst/>
          </a:lstStyle>
          <a:p>
            <a:r>
              <a:rPr lang="en-US" smtClean="0"/>
              <a:t>Page 1</a:t>
            </a:r>
            <a:endParaRPr lang="en-US"/>
          </a:p>
        </p:txBody>
      </p:sp>
      <p:sp>
        <p:nvSpPr>
          <p:cNvPr id="4" name="Slide Number Placeholder 3"/>
          <p:cNvSpPr>
            <a:spLocks noGrp="1"/>
          </p:cNvSpPr>
          <p:nvPr>
            <p:ph type="sldNum" sz="quarter" idx="12"/>
          </p:nvPr>
        </p:nvSpPr>
        <p:spPr/>
        <p:txBody>
          <a:bodyPr/>
          <a:lstStyle>
            <a:extLst/>
          </a:lstStyle>
          <a:p>
            <a:fld id="{BC77F9D0-06CC-4785-BD0C-E4E4269CD721}"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2FB7613-C4BD-4428-B2AF-2C841038B779}" type="datetime1">
              <a:rPr lang="en-US" smtClean="0"/>
              <a:t>4/9/2020</a:t>
            </a:fld>
            <a:endParaRPr lang="en-US"/>
          </a:p>
        </p:txBody>
      </p:sp>
      <p:sp>
        <p:nvSpPr>
          <p:cNvPr id="6" name="Footer Placeholder 5"/>
          <p:cNvSpPr>
            <a:spLocks noGrp="1"/>
          </p:cNvSpPr>
          <p:nvPr>
            <p:ph type="ftr" sz="quarter" idx="11"/>
          </p:nvPr>
        </p:nvSpPr>
        <p:spPr/>
        <p:txBody>
          <a:bodyPr/>
          <a:lstStyle>
            <a:extLst/>
          </a:lstStyle>
          <a:p>
            <a:r>
              <a:rPr lang="en-US" smtClean="0"/>
              <a:t>Page 1</a:t>
            </a:r>
            <a:endParaRPr lang="en-US"/>
          </a:p>
        </p:txBody>
      </p:sp>
      <p:sp>
        <p:nvSpPr>
          <p:cNvPr id="7" name="Slide Number Placeholder 6"/>
          <p:cNvSpPr>
            <a:spLocks noGrp="1"/>
          </p:cNvSpPr>
          <p:nvPr>
            <p:ph type="sldNum" sz="quarter" idx="12"/>
          </p:nvPr>
        </p:nvSpPr>
        <p:spPr/>
        <p:txBody>
          <a:bodyPr/>
          <a:lstStyle>
            <a:extLst/>
          </a:lstStyle>
          <a:p>
            <a:fld id="{BC77F9D0-06CC-4785-BD0C-E4E4269CD72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BB5575D-85FB-4A2A-802A-EB4D3DD85A9E}" type="datetime1">
              <a:rPr lang="en-US" smtClean="0"/>
              <a:t>4/9/2020</a:t>
            </a:fld>
            <a:endParaRPr lang="en-US"/>
          </a:p>
        </p:txBody>
      </p:sp>
      <p:sp>
        <p:nvSpPr>
          <p:cNvPr id="6" name="Footer Placeholder 5"/>
          <p:cNvSpPr>
            <a:spLocks noGrp="1"/>
          </p:cNvSpPr>
          <p:nvPr>
            <p:ph type="ftr" sz="quarter" idx="11"/>
          </p:nvPr>
        </p:nvSpPr>
        <p:spPr/>
        <p:txBody>
          <a:bodyPr/>
          <a:lstStyle>
            <a:extLst/>
          </a:lstStyle>
          <a:p>
            <a:r>
              <a:rPr lang="en-US" smtClean="0"/>
              <a:t>Page 1</a:t>
            </a:r>
            <a:endParaRPr lang="en-US"/>
          </a:p>
        </p:txBody>
      </p:sp>
      <p:sp>
        <p:nvSpPr>
          <p:cNvPr id="7" name="Slide Number Placeholder 6"/>
          <p:cNvSpPr>
            <a:spLocks noGrp="1"/>
          </p:cNvSpPr>
          <p:nvPr>
            <p:ph type="sldNum" sz="quarter" idx="12"/>
          </p:nvPr>
        </p:nvSpPr>
        <p:spPr/>
        <p:txBody>
          <a:bodyPr/>
          <a:lstStyle>
            <a:extLst/>
          </a:lstStyle>
          <a:p>
            <a:fld id="{BC77F9D0-06CC-4785-BD0C-E4E4269CD721}"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1B71B07-2F95-463E-9E31-6BD5A62B2541}" type="datetime1">
              <a:rPr lang="en-US" smtClean="0"/>
              <a:t>4/9/2020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en-US" smtClean="0"/>
              <a:t>Page 1</a:t>
            </a:r>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C77F9D0-06CC-4785-BD0C-E4E4269CD721}"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chahousing.or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chahousing.or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chahousing.or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chahousing.or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chahousing.org/hcvp"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www.hud.gov/program_offices/fair_housing_equal_opp"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www.chahousing.org/"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mailto:reinspections@chahousing.org"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mailto:lsmarekar@chahousing.org" TargetMode="External"/><Relationship Id="rId13" Type="http://schemas.openxmlformats.org/officeDocument/2006/relationships/hyperlink" Target="mailto:gford@chahousing.org" TargetMode="External"/><Relationship Id="rId18" Type="http://schemas.openxmlformats.org/officeDocument/2006/relationships/hyperlink" Target="mailto:jhusband@chahousing.org" TargetMode="External"/><Relationship Id="rId3" Type="http://schemas.openxmlformats.org/officeDocument/2006/relationships/hyperlink" Target="file:///C:\Users\TammieC\Desktop\Coravirus%20Documents\mbrown@chahousing.org" TargetMode="External"/><Relationship Id="rId7" Type="http://schemas.openxmlformats.org/officeDocument/2006/relationships/hyperlink" Target="mailto:shorne@chahousing.org" TargetMode="External"/><Relationship Id="rId12" Type="http://schemas.openxmlformats.org/officeDocument/2006/relationships/hyperlink" Target="mailto:tlowery@chahousing.org" TargetMode="External"/><Relationship Id="rId17" Type="http://schemas.openxmlformats.org/officeDocument/2006/relationships/hyperlink" Target="mailto:flee@chahousing.org" TargetMode="External"/><Relationship Id="rId2" Type="http://schemas.openxmlformats.org/officeDocument/2006/relationships/hyperlink" Target="mailto:tcarpenter@chahousing.org" TargetMode="External"/><Relationship Id="rId16" Type="http://schemas.openxmlformats.org/officeDocument/2006/relationships/hyperlink" Target="mailto:lschevchuk@chahousing.org" TargetMode="External"/><Relationship Id="rId1" Type="http://schemas.openxmlformats.org/officeDocument/2006/relationships/slideLayout" Target="../slideLayouts/slideLayout2.xml"/><Relationship Id="rId6" Type="http://schemas.openxmlformats.org/officeDocument/2006/relationships/hyperlink" Target="mailto:tcottom@chahousing.org" TargetMode="External"/><Relationship Id="rId11" Type="http://schemas.openxmlformats.org/officeDocument/2006/relationships/hyperlink" Target="mailto:rspence@chahousing.org" TargetMode="External"/><Relationship Id="rId5" Type="http://schemas.openxmlformats.org/officeDocument/2006/relationships/hyperlink" Target="mailto:resinpections@chahousing.org" TargetMode="External"/><Relationship Id="rId15" Type="http://schemas.openxmlformats.org/officeDocument/2006/relationships/hyperlink" Target="mailto:jzendejas@chahousing.org" TargetMode="External"/><Relationship Id="rId10" Type="http://schemas.openxmlformats.org/officeDocument/2006/relationships/hyperlink" Target="mailto:wbrazell@chahousing.org" TargetMode="External"/><Relationship Id="rId4" Type="http://schemas.openxmlformats.org/officeDocument/2006/relationships/hyperlink" Target="mailto:dthomas@chahousing.org" TargetMode="External"/><Relationship Id="rId9" Type="http://schemas.openxmlformats.org/officeDocument/2006/relationships/hyperlink" Target="mailto:bjohnson@chahousing.org" TargetMode="External"/><Relationship Id="rId14" Type="http://schemas.openxmlformats.org/officeDocument/2006/relationships/hyperlink" Target="mailto:dking@chahousing.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000" dirty="0" smtClean="0"/>
              <a:t>Chattanooga Housing Authority</a:t>
            </a:r>
            <a:endParaRPr lang="en-US" sz="4000" dirty="0"/>
          </a:p>
        </p:txBody>
      </p:sp>
      <p:sp>
        <p:nvSpPr>
          <p:cNvPr id="3" name="Subtitle 2"/>
          <p:cNvSpPr>
            <a:spLocks noGrp="1"/>
          </p:cNvSpPr>
          <p:nvPr>
            <p:ph type="subTitle" idx="1"/>
          </p:nvPr>
        </p:nvSpPr>
        <p:spPr>
          <a:xfrm>
            <a:off x="1447800" y="2438400"/>
            <a:ext cx="7406640" cy="2895600"/>
          </a:xfrm>
        </p:spPr>
        <p:txBody>
          <a:bodyPr/>
          <a:lstStyle/>
          <a:p>
            <a:pPr algn="ctr"/>
            <a:r>
              <a:rPr lang="en-US" dirty="0" smtClean="0"/>
              <a:t>Housing Choice Voucher Program Briefing</a:t>
            </a:r>
          </a:p>
          <a:p>
            <a:pPr algn="ctr"/>
            <a:endParaRPr lang="en-US" dirty="0"/>
          </a:p>
          <a:p>
            <a:pPr algn="ctr"/>
            <a:endParaRPr lang="en-US" dirty="0" smtClean="0"/>
          </a:p>
          <a:p>
            <a:pPr algn="ctr"/>
            <a:r>
              <a:rPr lang="en-US" dirty="0" smtClean="0"/>
              <a:t>April 2020</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1</a:t>
            </a:fld>
            <a:endParaRPr lang="en-US"/>
          </a:p>
        </p:txBody>
      </p:sp>
    </p:spTree>
    <p:extLst>
      <p:ext uri="{BB962C8B-B14F-4D97-AF65-F5344CB8AC3E}">
        <p14:creationId xmlns:p14="http://schemas.microsoft.com/office/powerpoint/2010/main" val="6588072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t>Important Reminders</a:t>
            </a:r>
            <a:endParaRPr lang="en-US" sz="4800" dirty="0"/>
          </a:p>
        </p:txBody>
      </p:sp>
      <p:sp>
        <p:nvSpPr>
          <p:cNvPr id="3" name="Content Placeholder 2"/>
          <p:cNvSpPr>
            <a:spLocks noGrp="1"/>
          </p:cNvSpPr>
          <p:nvPr>
            <p:ph idx="1"/>
          </p:nvPr>
        </p:nvSpPr>
        <p:spPr/>
        <p:txBody>
          <a:bodyPr>
            <a:normAutofit fontScale="47500" lnSpcReduction="20000"/>
          </a:bodyPr>
          <a:lstStyle/>
          <a:p>
            <a:r>
              <a:rPr lang="en-US" dirty="0" smtClean="0"/>
              <a:t>Complete an Income Change Form or Family Composition Change Form within 10 days of a change.  This can be found outside our office at forms pickup or on our website at </a:t>
            </a:r>
            <a:r>
              <a:rPr lang="en-US" dirty="0" smtClean="0">
                <a:hlinkClick r:id="rId2"/>
              </a:rPr>
              <a:t>www.chahousing.org</a:t>
            </a:r>
            <a:r>
              <a:rPr lang="en-US" dirty="0" smtClean="0"/>
              <a:t>.  Keep a copy as your receipt for the submission.</a:t>
            </a:r>
          </a:p>
          <a:p>
            <a:r>
              <a:rPr lang="en-US" dirty="0" smtClean="0"/>
              <a:t>Changes regarding losses or decreases in income must be submitted by the 15 the of the month in order to be made effective for the upcoming month.  No changes will be effective within the month reported.  Decreases in income reported on the 16</a:t>
            </a:r>
            <a:r>
              <a:rPr lang="en-US" baseline="30000" dirty="0" smtClean="0"/>
              <a:t>th</a:t>
            </a:r>
            <a:r>
              <a:rPr lang="en-US" dirty="0" smtClean="0"/>
              <a:t> of the month or later will be made effective on the 1</a:t>
            </a:r>
            <a:r>
              <a:rPr lang="en-US" baseline="30000" dirty="0" smtClean="0"/>
              <a:t>st</a:t>
            </a:r>
            <a:r>
              <a:rPr lang="en-US" dirty="0" smtClean="0"/>
              <a:t> day of the second month following the reporting month.</a:t>
            </a:r>
          </a:p>
          <a:p>
            <a:r>
              <a:rPr lang="en-US" dirty="0" smtClean="0"/>
              <a:t>Changes resulting in an increase in tenant rent portion will be made effective at least 30 days after the issuance date of the CHA rent notice.  The future effective date will be reflected on the notice.</a:t>
            </a:r>
          </a:p>
          <a:p>
            <a:r>
              <a:rPr lang="en-US" dirty="0" smtClean="0"/>
              <a:t>You </a:t>
            </a:r>
            <a:r>
              <a:rPr lang="en-US" b="1" u="sng" dirty="0" smtClean="0"/>
              <a:t>must pay </a:t>
            </a:r>
            <a:r>
              <a:rPr lang="en-US" dirty="0" smtClean="0"/>
              <a:t>your rent portion to your landlord within the required time stated in your lease agreement.  If you do not pay your portion of rent and you are evicted for non-payment of rent, you could lose your voucher assistance. </a:t>
            </a:r>
          </a:p>
          <a:p>
            <a:r>
              <a:rPr lang="en-US" dirty="0" smtClean="0"/>
              <a:t>Report repair issues to your landlord.  If no action is taken by the landlord within 3 days for non-emergencies and 24 hours for emergencies, you must complete a “customer service request form” that can be found on our website at </a:t>
            </a:r>
            <a:r>
              <a:rPr lang="en-US" dirty="0" smtClean="0">
                <a:hlinkClick r:id="rId2"/>
              </a:rPr>
              <a:t>www.chahousing.org</a:t>
            </a:r>
            <a:r>
              <a:rPr lang="en-US" dirty="0" smtClean="0"/>
              <a:t>. </a:t>
            </a:r>
          </a:p>
          <a:p>
            <a:r>
              <a:rPr lang="en-US" dirty="0" smtClean="0"/>
              <a:t>Notify CHA immediately prior to vacating your unit.  Speak with a Housing Specialist to receive instruction and avoid loss of voucher assistance.  Our main number is (423) 752-4866. </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10</a:t>
            </a:fld>
            <a:endParaRPr lang="en-US"/>
          </a:p>
        </p:txBody>
      </p:sp>
    </p:spTree>
    <p:extLst>
      <p:ext uri="{BB962C8B-B14F-4D97-AF65-F5344CB8AC3E}">
        <p14:creationId xmlns:p14="http://schemas.microsoft.com/office/powerpoint/2010/main" val="1957269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Tips</a:t>
            </a:r>
            <a:endParaRPr lang="en-US" dirty="0"/>
          </a:p>
        </p:txBody>
      </p:sp>
      <p:sp>
        <p:nvSpPr>
          <p:cNvPr id="3" name="Content Placeholder 2"/>
          <p:cNvSpPr>
            <a:spLocks noGrp="1"/>
          </p:cNvSpPr>
          <p:nvPr>
            <p:ph idx="1"/>
          </p:nvPr>
        </p:nvSpPr>
        <p:spPr/>
        <p:txBody>
          <a:bodyPr/>
          <a:lstStyle/>
          <a:p>
            <a:pPr marL="596646" indent="-514350">
              <a:buAutoNum type="arabicPeriod"/>
            </a:pPr>
            <a:r>
              <a:rPr lang="en-US" dirty="0" smtClean="0"/>
              <a:t>Do not give the voucher to anyone, including the owner, agent or property manager.</a:t>
            </a:r>
          </a:p>
          <a:p>
            <a:pPr marL="596646" indent="-514350">
              <a:buAutoNum type="arabicPeriod"/>
            </a:pPr>
            <a:r>
              <a:rPr lang="en-US" dirty="0" smtClean="0"/>
              <a:t>Confirm with the landlord the apartment will meet the Housing Quality Standards (HQS) and pass initial inspection.</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11</a:t>
            </a:fld>
            <a:endParaRPr lang="en-US"/>
          </a:p>
        </p:txBody>
      </p:sp>
    </p:spTree>
    <p:extLst>
      <p:ext uri="{BB962C8B-B14F-4D97-AF65-F5344CB8AC3E}">
        <p14:creationId xmlns:p14="http://schemas.microsoft.com/office/powerpoint/2010/main" val="2241920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Owner’s Responsibilities</a:t>
            </a:r>
            <a:endParaRPr lang="en-US" dirty="0"/>
          </a:p>
        </p:txBody>
      </p:sp>
      <p:sp>
        <p:nvSpPr>
          <p:cNvPr id="3" name="Content Placeholder 2"/>
          <p:cNvSpPr>
            <a:spLocks noGrp="1"/>
          </p:cNvSpPr>
          <p:nvPr>
            <p:ph idx="1"/>
          </p:nvPr>
        </p:nvSpPr>
        <p:spPr/>
        <p:txBody>
          <a:bodyPr>
            <a:noAutofit/>
          </a:bodyPr>
          <a:lstStyle/>
          <a:p>
            <a:r>
              <a:rPr lang="en-US" sz="2200" dirty="0" smtClean="0"/>
              <a:t>Screen the family before executing the lease</a:t>
            </a:r>
          </a:p>
          <a:p>
            <a:r>
              <a:rPr lang="en-US" sz="2200" dirty="0" smtClean="0"/>
              <a:t>Sign and comply with the Housing Assistance Payment (HAP) contract and local housing laws</a:t>
            </a:r>
          </a:p>
          <a:p>
            <a:r>
              <a:rPr lang="en-US" sz="2200" dirty="0" smtClean="0"/>
              <a:t>Maintain the dwelling unit in accordance with HQS</a:t>
            </a:r>
          </a:p>
          <a:p>
            <a:r>
              <a:rPr lang="en-US" sz="2200" dirty="0" smtClean="0"/>
              <a:t>Collect the family’s share of the rent and do not request additional rent that exceeds the CHA approved rent</a:t>
            </a:r>
          </a:p>
          <a:p>
            <a:r>
              <a:rPr lang="en-US" sz="2200" dirty="0" smtClean="0"/>
              <a:t>All rent increase requests must be submitted to CHA prior to charging additional rent.  The form is located on our website at </a:t>
            </a:r>
            <a:r>
              <a:rPr lang="en-US" sz="2200" dirty="0" smtClean="0">
                <a:hlinkClick r:id="rId2"/>
              </a:rPr>
              <a:t>www.chahousing.org</a:t>
            </a:r>
            <a:r>
              <a:rPr lang="en-US" sz="2200" dirty="0" smtClean="0"/>
              <a:t>.  The rent increase, if approved, will be effective no earlier than 60 days and the next 1</a:t>
            </a:r>
            <a:r>
              <a:rPr lang="en-US" sz="2200" baseline="30000" dirty="0" smtClean="0"/>
              <a:t>st</a:t>
            </a:r>
            <a:r>
              <a:rPr lang="en-US" sz="2200" dirty="0" smtClean="0"/>
              <a:t> of the month from the date the request for rent increase form is received.  </a:t>
            </a:r>
            <a:endParaRPr lang="en-US" sz="2200" dirty="0"/>
          </a:p>
        </p:txBody>
      </p:sp>
      <p:sp>
        <p:nvSpPr>
          <p:cNvPr id="4" name="Slide Number Placeholder 3"/>
          <p:cNvSpPr>
            <a:spLocks noGrp="1"/>
          </p:cNvSpPr>
          <p:nvPr>
            <p:ph type="sldNum" sz="quarter" idx="12"/>
          </p:nvPr>
        </p:nvSpPr>
        <p:spPr/>
        <p:txBody>
          <a:bodyPr/>
          <a:lstStyle/>
          <a:p>
            <a:fld id="{BC77F9D0-06CC-4785-BD0C-E4E4269CD721}" type="slidenum">
              <a:rPr lang="en-US" smtClean="0"/>
              <a:t>12</a:t>
            </a:fld>
            <a:endParaRPr lang="en-US"/>
          </a:p>
        </p:txBody>
      </p:sp>
    </p:spTree>
    <p:extLst>
      <p:ext uri="{BB962C8B-B14F-4D97-AF65-F5344CB8AC3E}">
        <p14:creationId xmlns:p14="http://schemas.microsoft.com/office/powerpoint/2010/main" val="26037436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Owner’s Responsibilities</a:t>
            </a:r>
            <a:endParaRPr lang="en-US" dirty="0"/>
          </a:p>
        </p:txBody>
      </p:sp>
      <p:sp>
        <p:nvSpPr>
          <p:cNvPr id="3" name="Content Placeholder 2"/>
          <p:cNvSpPr>
            <a:spLocks noGrp="1"/>
          </p:cNvSpPr>
          <p:nvPr>
            <p:ph idx="1"/>
          </p:nvPr>
        </p:nvSpPr>
        <p:spPr/>
        <p:txBody>
          <a:bodyPr>
            <a:normAutofit/>
          </a:bodyPr>
          <a:lstStyle/>
          <a:p>
            <a:r>
              <a:rPr lang="en-US" sz="2900" dirty="0" smtClean="0"/>
              <a:t>Follow federal laws which prohibit discrimination against an individual or family</a:t>
            </a:r>
            <a:endParaRPr lang="en-US" sz="2600" dirty="0" smtClean="0"/>
          </a:p>
          <a:p>
            <a:r>
              <a:rPr lang="en-US" sz="2900" dirty="0" smtClean="0"/>
              <a:t>Contact CHA when there is an unauthorized family move or a deceased tenant</a:t>
            </a:r>
          </a:p>
          <a:p>
            <a:r>
              <a:rPr lang="en-US" sz="2900" dirty="0" smtClean="0"/>
              <a:t>Contact CHA when you suspect an unauthorized person living in the unit or if there are other concerns you wish to be investigated</a:t>
            </a:r>
          </a:p>
          <a:p>
            <a:pPr marL="82296" indent="0">
              <a:buNone/>
            </a:pP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13</a:t>
            </a:fld>
            <a:endParaRPr lang="en-US"/>
          </a:p>
        </p:txBody>
      </p:sp>
    </p:spTree>
    <p:extLst>
      <p:ext uri="{BB962C8B-B14F-4D97-AF65-F5344CB8AC3E}">
        <p14:creationId xmlns:p14="http://schemas.microsoft.com/office/powerpoint/2010/main" val="11106045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The Partnership between the Tenant, CHA, and the Owner</a:t>
            </a:r>
            <a:endParaRPr lang="en-US" dirty="0"/>
          </a:p>
        </p:txBody>
      </p:sp>
      <p:sp>
        <p:nvSpPr>
          <p:cNvPr id="3" name="Content Placeholder 2"/>
          <p:cNvSpPr>
            <a:spLocks noGrp="1"/>
          </p:cNvSpPr>
          <p:nvPr>
            <p:ph idx="1"/>
          </p:nvPr>
        </p:nvSpPr>
        <p:spPr/>
        <p:txBody>
          <a:bodyPr>
            <a:normAutofit/>
          </a:bodyPr>
          <a:lstStyle/>
          <a:p>
            <a:pPr marL="82296" indent="0">
              <a:buNone/>
            </a:pPr>
            <a:r>
              <a:rPr lang="en-US" dirty="0" smtClean="0"/>
              <a:t>                         </a:t>
            </a:r>
            <a:endParaRPr lang="en-US" dirty="0"/>
          </a:p>
          <a:p>
            <a:pPr marL="82296" indent="0">
              <a:buNone/>
            </a:pPr>
            <a:endParaRPr lang="en-US" dirty="0" smtClean="0"/>
          </a:p>
          <a:p>
            <a:pPr marL="82296" indent="0">
              <a:buNone/>
            </a:pPr>
            <a:endParaRPr lang="en-US" dirty="0"/>
          </a:p>
          <a:p>
            <a:pPr marL="82296" indent="0">
              <a:buNone/>
            </a:pPr>
            <a:endParaRPr lang="en-US" dirty="0"/>
          </a:p>
          <a:p>
            <a:pPr marL="82296" indent="0">
              <a:buNone/>
            </a:pPr>
            <a:endParaRPr lang="en-US" dirty="0" smtClean="0"/>
          </a:p>
          <a:p>
            <a:pPr marL="82296" indent="0">
              <a:buNone/>
            </a:pP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525305"/>
            <a:ext cx="7162800" cy="4734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p:txBody>
          <a:bodyPr/>
          <a:lstStyle/>
          <a:p>
            <a:fld id="{BC77F9D0-06CC-4785-BD0C-E4E4269CD721}" type="slidenum">
              <a:rPr lang="en-US" smtClean="0"/>
              <a:t>14</a:t>
            </a:fld>
            <a:endParaRPr lang="en-US"/>
          </a:p>
        </p:txBody>
      </p:sp>
    </p:spTree>
    <p:extLst>
      <p:ext uri="{BB962C8B-B14F-4D97-AF65-F5344CB8AC3E}">
        <p14:creationId xmlns:p14="http://schemas.microsoft.com/office/powerpoint/2010/main" val="2122030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82296" indent="0">
              <a:buNone/>
            </a:pPr>
            <a:endParaRPr lang="en-US" dirty="0" smtClean="0"/>
          </a:p>
          <a:p>
            <a:pPr marL="82296" indent="0">
              <a:buNone/>
            </a:pPr>
            <a:endParaRPr lang="en-US" dirty="0"/>
          </a:p>
          <a:p>
            <a:pPr marL="82296" indent="0" algn="ctr">
              <a:buNone/>
            </a:pPr>
            <a:r>
              <a:rPr lang="en-US" sz="4000" b="1" dirty="0" smtClean="0"/>
              <a:t>The Housing Choice Voucher</a:t>
            </a:r>
            <a:endParaRPr lang="en-US" sz="4000" b="1" dirty="0"/>
          </a:p>
        </p:txBody>
      </p:sp>
      <p:sp>
        <p:nvSpPr>
          <p:cNvPr id="2" name="Slide Number Placeholder 1"/>
          <p:cNvSpPr>
            <a:spLocks noGrp="1"/>
          </p:cNvSpPr>
          <p:nvPr>
            <p:ph type="sldNum" sz="quarter" idx="12"/>
          </p:nvPr>
        </p:nvSpPr>
        <p:spPr/>
        <p:txBody>
          <a:bodyPr/>
          <a:lstStyle/>
          <a:p>
            <a:fld id="{BC77F9D0-06CC-4785-BD0C-E4E4269CD721}" type="slidenum">
              <a:rPr lang="en-US" smtClean="0"/>
              <a:t>15</a:t>
            </a:fld>
            <a:endParaRPr lang="en-US"/>
          </a:p>
        </p:txBody>
      </p:sp>
    </p:spTree>
    <p:extLst>
      <p:ext uri="{BB962C8B-B14F-4D97-AF65-F5344CB8AC3E}">
        <p14:creationId xmlns:p14="http://schemas.microsoft.com/office/powerpoint/2010/main" val="1698150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400" dirty="0" smtClean="0"/>
              <a:t>What is a Housing Choice Voucher?</a:t>
            </a:r>
            <a:endParaRPr lang="en-US" sz="3400" dirty="0"/>
          </a:p>
        </p:txBody>
      </p:sp>
      <p:sp>
        <p:nvSpPr>
          <p:cNvPr id="3" name="Content Placeholder 2"/>
          <p:cNvSpPr>
            <a:spLocks noGrp="1"/>
          </p:cNvSpPr>
          <p:nvPr>
            <p:ph idx="1"/>
          </p:nvPr>
        </p:nvSpPr>
        <p:spPr/>
        <p:txBody>
          <a:bodyPr>
            <a:noAutofit/>
          </a:bodyPr>
          <a:lstStyle/>
          <a:p>
            <a:r>
              <a:rPr lang="en-US" sz="2000" dirty="0" smtClean="0"/>
              <a:t>The Housing Choice Voucher is the document that authorizes you to search for an eligible Section 8 unit.</a:t>
            </a:r>
          </a:p>
          <a:p>
            <a:pPr lvl="1"/>
            <a:r>
              <a:rPr lang="en-US" sz="2000" dirty="0" smtClean="0"/>
              <a:t>The document indicates:  the number of bedrooms the family is entitled to; the issue date; the expiration date; and a family’s responsibilities under the program.</a:t>
            </a:r>
          </a:p>
          <a:p>
            <a:r>
              <a:rPr lang="en-US" sz="2000" dirty="0" smtClean="0"/>
              <a:t>The voucher is valid for 120 days after the issuance date.</a:t>
            </a:r>
          </a:p>
          <a:p>
            <a:pPr lvl="1"/>
            <a:r>
              <a:rPr lang="en-US" sz="2000" dirty="0" smtClean="0"/>
              <a:t>CHA may extend this timeframe for a reasonable accommodation for persons with a disability.</a:t>
            </a:r>
          </a:p>
          <a:p>
            <a:pPr lvl="2"/>
            <a:r>
              <a:rPr lang="en-US" sz="2000" dirty="0" smtClean="0"/>
              <a:t>Reasonable accommodation forms can be found on CHA’s website at </a:t>
            </a:r>
            <a:r>
              <a:rPr lang="en-US" sz="2000" dirty="0" smtClean="0">
                <a:hlinkClick r:id="rId2"/>
              </a:rPr>
              <a:t>www.chahousing.org</a:t>
            </a:r>
            <a:r>
              <a:rPr lang="en-US" sz="2000" dirty="0" smtClean="0"/>
              <a:t>. </a:t>
            </a:r>
          </a:p>
          <a:p>
            <a:pPr lvl="2"/>
            <a:r>
              <a:rPr lang="en-US" sz="2000" dirty="0" smtClean="0"/>
              <a:t>If a reasonable accommodation is granted, the voucher will be extended only for an additional 30 days and no more. </a:t>
            </a:r>
          </a:p>
        </p:txBody>
      </p:sp>
      <p:sp>
        <p:nvSpPr>
          <p:cNvPr id="4" name="Slide Number Placeholder 3"/>
          <p:cNvSpPr>
            <a:spLocks noGrp="1"/>
          </p:cNvSpPr>
          <p:nvPr>
            <p:ph type="sldNum" sz="quarter" idx="12"/>
          </p:nvPr>
        </p:nvSpPr>
        <p:spPr/>
        <p:txBody>
          <a:bodyPr/>
          <a:lstStyle/>
          <a:p>
            <a:fld id="{BC77F9D0-06CC-4785-BD0C-E4E4269CD721}" type="slidenum">
              <a:rPr lang="en-US" smtClean="0"/>
              <a:t>16</a:t>
            </a:fld>
            <a:endParaRPr lang="en-US"/>
          </a:p>
        </p:txBody>
      </p:sp>
    </p:spTree>
    <p:extLst>
      <p:ext uri="{BB962C8B-B14F-4D97-AF65-F5344CB8AC3E}">
        <p14:creationId xmlns:p14="http://schemas.microsoft.com/office/powerpoint/2010/main" val="503979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400" dirty="0" smtClean="0"/>
              <a:t>What is a Housing Choice Voucher</a:t>
            </a:r>
            <a:endParaRPr lang="en-US" sz="3400" dirty="0"/>
          </a:p>
        </p:txBody>
      </p:sp>
      <p:sp>
        <p:nvSpPr>
          <p:cNvPr id="3" name="Content Placeholder 2"/>
          <p:cNvSpPr>
            <a:spLocks noGrp="1"/>
          </p:cNvSpPr>
          <p:nvPr>
            <p:ph idx="1"/>
          </p:nvPr>
        </p:nvSpPr>
        <p:spPr/>
        <p:txBody>
          <a:bodyPr>
            <a:normAutofit fontScale="77500" lnSpcReduction="20000"/>
          </a:bodyPr>
          <a:lstStyle/>
          <a:p>
            <a:r>
              <a:rPr lang="en-US" dirty="0" smtClean="0"/>
              <a:t>Suspension of the Term of the Voucher</a:t>
            </a:r>
          </a:p>
          <a:p>
            <a:pPr lvl="1"/>
            <a:r>
              <a:rPr lang="en-US" dirty="0" smtClean="0"/>
              <a:t>During the initial or extended term of the voucher, the family is required to submit a Request for Tenancy Approval (Form HUD-52517).  The term of the voucher is suspended starting when the Request for Tenancy Approval is submitted to the PHA until the PHA notifies the family in writing whether the assisted tenancy has been approved or denied.  This provision applies to all families who are leasing a unit (not just to families under portability).  </a:t>
            </a:r>
          </a:p>
          <a:p>
            <a:pPr lvl="1"/>
            <a:r>
              <a:rPr lang="en-US" dirty="0" smtClean="0"/>
              <a:t>Suspension applies even if a family that submits a Request for Tenancy Approval decides to cancel such request.  In such cases, the suspension ends when the PHA learns of the cancellation.  Under portability procedures, the requirement to suspend the term of the voucher applies to the receiving PHA only.</a:t>
            </a:r>
          </a:p>
        </p:txBody>
      </p:sp>
      <p:sp>
        <p:nvSpPr>
          <p:cNvPr id="4" name="Slide Number Placeholder 3"/>
          <p:cNvSpPr>
            <a:spLocks noGrp="1"/>
          </p:cNvSpPr>
          <p:nvPr>
            <p:ph type="sldNum" sz="quarter" idx="12"/>
          </p:nvPr>
        </p:nvSpPr>
        <p:spPr/>
        <p:txBody>
          <a:bodyPr/>
          <a:lstStyle/>
          <a:p>
            <a:fld id="{BC77F9D0-06CC-4785-BD0C-E4E4269CD721}" type="slidenum">
              <a:rPr lang="en-US" smtClean="0"/>
              <a:t>17</a:t>
            </a:fld>
            <a:endParaRPr lang="en-US"/>
          </a:p>
        </p:txBody>
      </p:sp>
    </p:spTree>
    <p:extLst>
      <p:ext uri="{BB962C8B-B14F-4D97-AF65-F5344CB8AC3E}">
        <p14:creationId xmlns:p14="http://schemas.microsoft.com/office/powerpoint/2010/main" val="11306397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82296" indent="0">
              <a:buNone/>
            </a:pPr>
            <a:endParaRPr lang="en-US" dirty="0" smtClean="0"/>
          </a:p>
          <a:p>
            <a:pPr marL="82296" indent="0">
              <a:buNone/>
            </a:pPr>
            <a:endParaRPr lang="en-US" dirty="0"/>
          </a:p>
          <a:p>
            <a:pPr marL="82296" indent="0" algn="ctr">
              <a:buNone/>
            </a:pPr>
            <a:r>
              <a:rPr lang="en-US" b="1" dirty="0" smtClean="0"/>
              <a:t>Occupancy and Payment Standards</a:t>
            </a:r>
          </a:p>
          <a:p>
            <a:pPr marL="82296" indent="0">
              <a:buNone/>
            </a:pPr>
            <a:endParaRPr lang="en-US" dirty="0"/>
          </a:p>
        </p:txBody>
      </p:sp>
      <p:sp>
        <p:nvSpPr>
          <p:cNvPr id="2" name="Slide Number Placeholder 1"/>
          <p:cNvSpPr>
            <a:spLocks noGrp="1"/>
          </p:cNvSpPr>
          <p:nvPr>
            <p:ph type="sldNum" sz="quarter" idx="12"/>
          </p:nvPr>
        </p:nvSpPr>
        <p:spPr/>
        <p:txBody>
          <a:bodyPr/>
          <a:lstStyle/>
          <a:p>
            <a:fld id="{BC77F9D0-06CC-4785-BD0C-E4E4269CD721}" type="slidenum">
              <a:rPr lang="en-US" smtClean="0"/>
              <a:t>18</a:t>
            </a:fld>
            <a:endParaRPr lang="en-US"/>
          </a:p>
        </p:txBody>
      </p:sp>
    </p:spTree>
    <p:extLst>
      <p:ext uri="{BB962C8B-B14F-4D97-AF65-F5344CB8AC3E}">
        <p14:creationId xmlns:p14="http://schemas.microsoft.com/office/powerpoint/2010/main" val="14182716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Occupancy Standards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25480229"/>
              </p:ext>
            </p:extLst>
          </p:nvPr>
        </p:nvGraphicFramePr>
        <p:xfrm>
          <a:off x="3200400" y="2286000"/>
          <a:ext cx="3505200" cy="3428999"/>
        </p:xfrm>
        <a:graphic>
          <a:graphicData uri="http://schemas.openxmlformats.org/drawingml/2006/table">
            <a:tbl>
              <a:tblPr firstRow="1" firstCol="1" lastRow="1" lastCol="1" bandRow="1" bandCol="1">
                <a:tableStyleId>{5C22544A-7EE6-4342-B048-85BDC9FD1C3A}</a:tableStyleId>
              </a:tblPr>
              <a:tblGrid>
                <a:gridCol w="1282683"/>
                <a:gridCol w="1118269"/>
                <a:gridCol w="1104248"/>
              </a:tblGrid>
              <a:tr h="1161933">
                <a:tc>
                  <a:txBody>
                    <a:bodyPr/>
                    <a:lstStyle/>
                    <a:p>
                      <a:pPr marL="0" marR="0" algn="just">
                        <a:spcBef>
                          <a:spcPts val="0"/>
                        </a:spcBef>
                        <a:spcAft>
                          <a:spcPts val="0"/>
                        </a:spcAft>
                      </a:pPr>
                      <a:r>
                        <a:rPr lang="en-US" sz="1200" b="1" dirty="0">
                          <a:effectLst/>
                        </a:rPr>
                        <a:t>Number of</a:t>
                      </a:r>
                    </a:p>
                    <a:p>
                      <a:pPr marL="0" marR="0" algn="just">
                        <a:spcBef>
                          <a:spcPts val="0"/>
                        </a:spcBef>
                        <a:spcAft>
                          <a:spcPts val="0"/>
                        </a:spcAft>
                      </a:pPr>
                      <a:r>
                        <a:rPr lang="en-US" sz="1200" b="1" dirty="0">
                          <a:effectLst/>
                        </a:rPr>
                        <a:t>Bedrooms</a:t>
                      </a:r>
                      <a:endParaRPr lang="en-US" sz="1200" b="1" dirty="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b="1" dirty="0">
                          <a:effectLst/>
                        </a:rPr>
                        <a:t>Number of Persons</a:t>
                      </a:r>
                      <a:endParaRPr lang="en-US" sz="1200" b="1" dirty="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b="1" dirty="0">
                          <a:effectLst/>
                        </a:rPr>
                        <a:t>Number of Persons</a:t>
                      </a:r>
                      <a:endParaRPr lang="en-US" sz="1200" b="1" dirty="0">
                        <a:effectLst/>
                        <a:latin typeface="Times New Roman"/>
                        <a:ea typeface="Times New Roman"/>
                      </a:endParaRPr>
                    </a:p>
                  </a:txBody>
                  <a:tcPr marL="68580" marR="68580" marT="0" marB="0"/>
                </a:tc>
              </a:tr>
              <a:tr h="580966">
                <a:tc>
                  <a:txBody>
                    <a:bodyPr/>
                    <a:lstStyle/>
                    <a:p>
                      <a:pPr marL="0" marR="0" algn="just">
                        <a:spcBef>
                          <a:spcPts val="0"/>
                        </a:spcBef>
                        <a:spcAft>
                          <a:spcPts val="0"/>
                        </a:spcAft>
                      </a:pPr>
                      <a:r>
                        <a:rPr lang="en-US" sz="1200" dirty="0">
                          <a:effectLst/>
                        </a:rPr>
                        <a:t> </a:t>
                      </a:r>
                      <a:endParaRPr lang="en-US" sz="1200" dirty="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a:effectLst/>
                        </a:rPr>
                        <a:t>Minimum</a:t>
                      </a:r>
                      <a:endParaRPr lang="en-US" sz="12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a:effectLst/>
                        </a:rPr>
                        <a:t>Maximum</a:t>
                      </a:r>
                      <a:endParaRPr lang="en-US" sz="1200">
                        <a:effectLst/>
                        <a:latin typeface="Times New Roman"/>
                        <a:ea typeface="Times New Roman"/>
                      </a:endParaRPr>
                    </a:p>
                  </a:txBody>
                  <a:tcPr marL="68580" marR="68580" marT="0" marB="0"/>
                </a:tc>
              </a:tr>
              <a:tr h="290483">
                <a:tc>
                  <a:txBody>
                    <a:bodyPr/>
                    <a:lstStyle/>
                    <a:p>
                      <a:pPr marL="0" marR="0" algn="just">
                        <a:spcBef>
                          <a:spcPts val="0"/>
                        </a:spcBef>
                        <a:spcAft>
                          <a:spcPts val="0"/>
                        </a:spcAft>
                      </a:pPr>
                      <a:r>
                        <a:rPr lang="en-US" sz="1200">
                          <a:effectLst/>
                        </a:rPr>
                        <a:t>0</a:t>
                      </a:r>
                      <a:endParaRPr lang="en-US" sz="12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a:effectLst/>
                        </a:rPr>
                        <a:t>1</a:t>
                      </a:r>
                      <a:endParaRPr lang="en-US" sz="12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a:effectLst/>
                        </a:rPr>
                        <a:t>1</a:t>
                      </a:r>
                      <a:endParaRPr lang="en-US" sz="1200">
                        <a:effectLst/>
                        <a:latin typeface="Times New Roman"/>
                        <a:ea typeface="Times New Roman"/>
                      </a:endParaRPr>
                    </a:p>
                  </a:txBody>
                  <a:tcPr marL="68580" marR="68580" marT="0" marB="0"/>
                </a:tc>
              </a:tr>
              <a:tr h="290483">
                <a:tc>
                  <a:txBody>
                    <a:bodyPr/>
                    <a:lstStyle/>
                    <a:p>
                      <a:pPr marL="0" marR="0" algn="just">
                        <a:spcBef>
                          <a:spcPts val="0"/>
                        </a:spcBef>
                        <a:spcAft>
                          <a:spcPts val="0"/>
                        </a:spcAft>
                      </a:pPr>
                      <a:r>
                        <a:rPr lang="en-US" sz="1200">
                          <a:effectLst/>
                        </a:rPr>
                        <a:t>1</a:t>
                      </a:r>
                      <a:endParaRPr lang="en-US" sz="12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a:effectLst/>
                        </a:rPr>
                        <a:t>1</a:t>
                      </a:r>
                      <a:endParaRPr lang="en-US" sz="12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a:effectLst/>
                        </a:rPr>
                        <a:t>2</a:t>
                      </a:r>
                      <a:endParaRPr lang="en-US" sz="1200">
                        <a:effectLst/>
                        <a:latin typeface="Times New Roman"/>
                        <a:ea typeface="Times New Roman"/>
                      </a:endParaRPr>
                    </a:p>
                  </a:txBody>
                  <a:tcPr marL="68580" marR="68580" marT="0" marB="0"/>
                </a:tc>
              </a:tr>
              <a:tr h="290483">
                <a:tc>
                  <a:txBody>
                    <a:bodyPr/>
                    <a:lstStyle/>
                    <a:p>
                      <a:pPr marL="0" marR="0" algn="just">
                        <a:spcBef>
                          <a:spcPts val="0"/>
                        </a:spcBef>
                        <a:spcAft>
                          <a:spcPts val="0"/>
                        </a:spcAft>
                      </a:pPr>
                      <a:r>
                        <a:rPr lang="en-US" sz="1200">
                          <a:effectLst/>
                        </a:rPr>
                        <a:t>2</a:t>
                      </a:r>
                      <a:endParaRPr lang="en-US" sz="12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a:effectLst/>
                        </a:rPr>
                        <a:t>2</a:t>
                      </a:r>
                      <a:endParaRPr lang="en-US" sz="12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a:effectLst/>
                        </a:rPr>
                        <a:t>4</a:t>
                      </a:r>
                      <a:endParaRPr lang="en-US" sz="1200">
                        <a:effectLst/>
                        <a:latin typeface="Times New Roman"/>
                        <a:ea typeface="Times New Roman"/>
                      </a:endParaRPr>
                    </a:p>
                  </a:txBody>
                  <a:tcPr marL="68580" marR="68580" marT="0" marB="0"/>
                </a:tc>
              </a:tr>
              <a:tr h="290483">
                <a:tc>
                  <a:txBody>
                    <a:bodyPr/>
                    <a:lstStyle/>
                    <a:p>
                      <a:pPr marL="0" marR="0" algn="just">
                        <a:spcBef>
                          <a:spcPts val="0"/>
                        </a:spcBef>
                        <a:spcAft>
                          <a:spcPts val="0"/>
                        </a:spcAft>
                      </a:pPr>
                      <a:r>
                        <a:rPr lang="en-US" sz="1200">
                          <a:effectLst/>
                        </a:rPr>
                        <a:t>3</a:t>
                      </a:r>
                      <a:endParaRPr lang="en-US" sz="12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a:effectLst/>
                        </a:rPr>
                        <a:t>4</a:t>
                      </a:r>
                      <a:endParaRPr lang="en-US" sz="12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dirty="0">
                          <a:effectLst/>
                        </a:rPr>
                        <a:t>6</a:t>
                      </a:r>
                      <a:endParaRPr lang="en-US" sz="1200" dirty="0">
                        <a:effectLst/>
                        <a:latin typeface="Times New Roman"/>
                        <a:ea typeface="Times New Roman"/>
                      </a:endParaRPr>
                    </a:p>
                  </a:txBody>
                  <a:tcPr marL="68580" marR="68580" marT="0" marB="0"/>
                </a:tc>
              </a:tr>
              <a:tr h="290483">
                <a:tc>
                  <a:txBody>
                    <a:bodyPr/>
                    <a:lstStyle/>
                    <a:p>
                      <a:pPr marL="0" marR="0" algn="just">
                        <a:spcBef>
                          <a:spcPts val="0"/>
                        </a:spcBef>
                        <a:spcAft>
                          <a:spcPts val="0"/>
                        </a:spcAft>
                      </a:pPr>
                      <a:r>
                        <a:rPr lang="en-US" sz="1200">
                          <a:effectLst/>
                        </a:rPr>
                        <a:t>4</a:t>
                      </a:r>
                      <a:endParaRPr lang="en-US" sz="12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a:effectLst/>
                        </a:rPr>
                        <a:t>6</a:t>
                      </a:r>
                      <a:endParaRPr lang="en-US" sz="12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a:effectLst/>
                        </a:rPr>
                        <a:t>8</a:t>
                      </a:r>
                      <a:endParaRPr lang="en-US" sz="1200">
                        <a:effectLst/>
                        <a:latin typeface="Times New Roman"/>
                        <a:ea typeface="Times New Roman"/>
                      </a:endParaRPr>
                    </a:p>
                  </a:txBody>
                  <a:tcPr marL="68580" marR="68580" marT="0" marB="0"/>
                </a:tc>
              </a:tr>
              <a:tr h="233685">
                <a:tc>
                  <a:txBody>
                    <a:bodyPr/>
                    <a:lstStyle/>
                    <a:p>
                      <a:pPr marL="0" marR="0" algn="just">
                        <a:spcBef>
                          <a:spcPts val="0"/>
                        </a:spcBef>
                        <a:spcAft>
                          <a:spcPts val="0"/>
                        </a:spcAft>
                      </a:pPr>
                      <a:r>
                        <a:rPr lang="en-US" sz="1200">
                          <a:effectLst/>
                        </a:rPr>
                        <a:t> </a:t>
                      </a:r>
                      <a:endParaRPr lang="en-US" sz="12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a:effectLst/>
                        </a:rPr>
                        <a:t> </a:t>
                      </a:r>
                      <a:endParaRPr lang="en-US" sz="12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dirty="0">
                          <a:effectLst/>
                        </a:rPr>
                        <a:t> </a:t>
                      </a:r>
                      <a:endParaRPr lang="en-US" sz="1200" dirty="0">
                        <a:effectLst/>
                        <a:latin typeface="Times New Roman"/>
                        <a:ea typeface="Times New Roman"/>
                      </a:endParaRPr>
                    </a:p>
                  </a:txBody>
                  <a:tcPr marL="68580" marR="68580" marT="0" marB="0"/>
                </a:tc>
              </a:tr>
            </a:tbl>
          </a:graphicData>
        </a:graphic>
      </p:graphicFrame>
      <p:sp>
        <p:nvSpPr>
          <p:cNvPr id="3" name="Slide Number Placeholder 2"/>
          <p:cNvSpPr>
            <a:spLocks noGrp="1"/>
          </p:cNvSpPr>
          <p:nvPr>
            <p:ph type="sldNum" sz="quarter" idx="12"/>
          </p:nvPr>
        </p:nvSpPr>
        <p:spPr/>
        <p:txBody>
          <a:bodyPr/>
          <a:lstStyle/>
          <a:p>
            <a:fld id="{BC77F9D0-06CC-4785-BD0C-E4E4269CD721}" type="slidenum">
              <a:rPr lang="en-US" smtClean="0"/>
              <a:t>19</a:t>
            </a:fld>
            <a:endParaRPr lang="en-US"/>
          </a:p>
        </p:txBody>
      </p:sp>
    </p:spTree>
    <p:extLst>
      <p:ext uri="{BB962C8B-B14F-4D97-AF65-F5344CB8AC3E}">
        <p14:creationId xmlns:p14="http://schemas.microsoft.com/office/powerpoint/2010/main" val="1416622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we get started…</a:t>
            </a:r>
            <a:endParaRPr lang="en-US" dirty="0"/>
          </a:p>
        </p:txBody>
      </p:sp>
      <p:sp>
        <p:nvSpPr>
          <p:cNvPr id="3" name="Content Placeholder 2"/>
          <p:cNvSpPr>
            <a:spLocks noGrp="1"/>
          </p:cNvSpPr>
          <p:nvPr>
            <p:ph idx="1"/>
          </p:nvPr>
        </p:nvSpPr>
        <p:spPr/>
        <p:txBody>
          <a:bodyPr/>
          <a:lstStyle/>
          <a:p>
            <a:r>
              <a:rPr lang="en-US" dirty="0" smtClean="0"/>
              <a:t>Write down any questions you may have.  </a:t>
            </a:r>
          </a:p>
          <a:p>
            <a:r>
              <a:rPr lang="en-US" dirty="0" smtClean="0"/>
              <a:t>If you are viewing this briefing from a remote location, you can call and speak with a customer service representative at (423) 752-4866 if you have any questions after the briefing.</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2</a:t>
            </a:fld>
            <a:endParaRPr lang="en-US"/>
          </a:p>
        </p:txBody>
      </p:sp>
    </p:spTree>
    <p:extLst>
      <p:ext uri="{BB962C8B-B14F-4D97-AF65-F5344CB8AC3E}">
        <p14:creationId xmlns:p14="http://schemas.microsoft.com/office/powerpoint/2010/main" val="8318700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CHA Payment Standards</a:t>
            </a:r>
            <a:endParaRPr lang="en-US" dirty="0"/>
          </a:p>
        </p:txBody>
      </p:sp>
      <p:sp>
        <p:nvSpPr>
          <p:cNvPr id="3" name="Content Placeholder 2"/>
          <p:cNvSpPr>
            <a:spLocks noGrp="1"/>
          </p:cNvSpPr>
          <p:nvPr>
            <p:ph idx="1"/>
          </p:nvPr>
        </p:nvSpPr>
        <p:spPr/>
        <p:txBody>
          <a:bodyPr/>
          <a:lstStyle/>
          <a:p>
            <a:r>
              <a:rPr lang="en-US" dirty="0" smtClean="0"/>
              <a:t>CHA sets its Payment Standards based on HUD Fair Market Rents (FMRs).</a:t>
            </a:r>
          </a:p>
          <a:p>
            <a:r>
              <a:rPr lang="en-US" dirty="0" smtClean="0"/>
              <a:t>Payment Standards set the maximum monthly Housing Assistance Payment (HAP) for the family (before deducting the total tenant payment by the family).</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20</a:t>
            </a:fld>
            <a:endParaRPr lang="en-US"/>
          </a:p>
        </p:txBody>
      </p:sp>
    </p:spTree>
    <p:extLst>
      <p:ext uri="{BB962C8B-B14F-4D97-AF65-F5344CB8AC3E}">
        <p14:creationId xmlns:p14="http://schemas.microsoft.com/office/powerpoint/2010/main" val="41836097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52400"/>
            <a:ext cx="7498080" cy="838200"/>
          </a:xfrm>
        </p:spPr>
        <p:txBody>
          <a:bodyPr>
            <a:normAutofit fontScale="90000"/>
          </a:bodyPr>
          <a:lstStyle/>
          <a:p>
            <a:r>
              <a:rPr lang="en-US" dirty="0" smtClean="0"/>
              <a:t>Current CHA Payment Standards</a:t>
            </a:r>
            <a:endParaRPr lang="en-US" dirty="0"/>
          </a:p>
        </p:txBody>
      </p:sp>
      <p:sp>
        <p:nvSpPr>
          <p:cNvPr id="3" name="Content Placeholder 2"/>
          <p:cNvSpPr>
            <a:spLocks noGrp="1"/>
          </p:cNvSpPr>
          <p:nvPr>
            <p:ph idx="1"/>
          </p:nvPr>
        </p:nvSpPr>
        <p:spPr/>
        <p:txBody>
          <a:bodyPr>
            <a:normAutofit fontScale="40000" lnSpcReduction="20000"/>
          </a:bodyPr>
          <a:lstStyle/>
          <a:p>
            <a:pPr marL="82296" indent="0">
              <a:buNone/>
            </a:pPr>
            <a:endParaRPr lang="en-US" dirty="0" smtClean="0"/>
          </a:p>
          <a:p>
            <a:pPr marL="82296" indent="0">
              <a:buNone/>
            </a:pPr>
            <a:endParaRPr lang="en-US" dirty="0"/>
          </a:p>
          <a:p>
            <a:pPr marL="82296" indent="0">
              <a:buNone/>
            </a:pPr>
            <a:endParaRPr lang="en-US" dirty="0" smtClean="0"/>
          </a:p>
          <a:p>
            <a:pPr marL="82296" indent="0">
              <a:buNone/>
            </a:pPr>
            <a:endParaRPr lang="en-US" dirty="0"/>
          </a:p>
          <a:p>
            <a:pPr marL="82296" indent="0">
              <a:buNone/>
            </a:pPr>
            <a:endParaRPr lang="en-US" dirty="0" smtClean="0"/>
          </a:p>
          <a:p>
            <a:pPr marL="82296" indent="0">
              <a:buNone/>
            </a:pPr>
            <a:endParaRPr lang="en-US" dirty="0"/>
          </a:p>
          <a:p>
            <a:pPr marL="82296" indent="0">
              <a:buNone/>
            </a:pPr>
            <a:endParaRPr lang="en-US" dirty="0" smtClean="0"/>
          </a:p>
          <a:p>
            <a:pPr marL="82296" indent="0">
              <a:buNone/>
            </a:pPr>
            <a:endParaRPr lang="en-US" dirty="0" smtClean="0"/>
          </a:p>
          <a:p>
            <a:pPr marL="82296" indent="0">
              <a:buNone/>
            </a:pPr>
            <a:endParaRPr lang="en-US" dirty="0"/>
          </a:p>
          <a:p>
            <a:pPr marL="82296" indent="0">
              <a:buNone/>
            </a:pPr>
            <a:endParaRPr lang="en-US" dirty="0" smtClean="0"/>
          </a:p>
          <a:p>
            <a:pPr marL="82296" indent="0">
              <a:buNone/>
            </a:pPr>
            <a:endParaRPr lang="en-US" dirty="0"/>
          </a:p>
          <a:p>
            <a:pPr marL="82296" indent="0">
              <a:buNone/>
            </a:pPr>
            <a:endParaRPr lang="en-US" dirty="0" smtClean="0"/>
          </a:p>
          <a:p>
            <a:pPr marL="82296" indent="0">
              <a:buNone/>
            </a:pPr>
            <a:endParaRPr lang="en-US" dirty="0"/>
          </a:p>
          <a:p>
            <a:pPr marL="82296" indent="0">
              <a:buNone/>
            </a:pPr>
            <a:endParaRPr lang="en-US" dirty="0" smtClean="0"/>
          </a:p>
          <a:p>
            <a:pPr marL="82296" indent="0">
              <a:buNone/>
            </a:pPr>
            <a:endParaRPr lang="en-US" dirty="0"/>
          </a:p>
          <a:p>
            <a:pPr marL="82296" indent="0">
              <a:buNone/>
            </a:pPr>
            <a:endParaRPr lang="en-US" dirty="0" smtClean="0"/>
          </a:p>
          <a:p>
            <a:pPr marL="82296" indent="0">
              <a:buNone/>
            </a:pPr>
            <a:endParaRPr lang="en-US" dirty="0"/>
          </a:p>
          <a:p>
            <a:pPr marL="82296" indent="0">
              <a:buNone/>
            </a:pPr>
            <a:endParaRPr lang="en-US" dirty="0" smtClean="0"/>
          </a:p>
          <a:p>
            <a:pPr marL="82296" indent="0">
              <a:buNone/>
            </a:pPr>
            <a:endParaRPr lang="en-US" dirty="0"/>
          </a:p>
          <a:p>
            <a:pPr marL="82296" indent="0">
              <a:buNone/>
            </a:pPr>
            <a:r>
              <a:rPr lang="en-US" sz="3500" dirty="0" smtClean="0"/>
              <a:t>Payment standards effective 10/1/2019 for new applicants, transfers, and recertification.</a:t>
            </a:r>
            <a:endParaRPr lang="en-US" sz="3500" dirty="0"/>
          </a:p>
          <a:p>
            <a:pPr marL="82296"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313246006"/>
              </p:ext>
            </p:extLst>
          </p:nvPr>
        </p:nvGraphicFramePr>
        <p:xfrm>
          <a:off x="1447800" y="914400"/>
          <a:ext cx="7315200" cy="4876795"/>
        </p:xfrm>
        <a:graphic>
          <a:graphicData uri="http://schemas.openxmlformats.org/drawingml/2006/table">
            <a:tbl>
              <a:tblPr>
                <a:tableStyleId>{5C22544A-7EE6-4342-B048-85BDC9FD1C3A}</a:tableStyleId>
              </a:tblPr>
              <a:tblGrid>
                <a:gridCol w="674658"/>
                <a:gridCol w="966676"/>
                <a:gridCol w="966676"/>
                <a:gridCol w="1074085"/>
                <a:gridCol w="993528"/>
                <a:gridCol w="966676"/>
                <a:gridCol w="876051"/>
                <a:gridCol w="796850"/>
              </a:tblGrid>
              <a:tr h="139337">
                <a:tc>
                  <a:txBody>
                    <a:bodyPr/>
                    <a:lstStyle/>
                    <a:p>
                      <a:pPr algn="l" fontAlgn="b"/>
                      <a:r>
                        <a:rPr lang="en-US" sz="800" u="none" strike="noStrike">
                          <a:effectLst/>
                        </a:rPr>
                        <a:t>Efficiency</a:t>
                      </a:r>
                      <a:endParaRPr lang="en-US" sz="800" b="1" i="0" u="none" strike="noStrike">
                        <a:solidFill>
                          <a:srgbClr val="000000"/>
                        </a:solidFill>
                        <a:effectLst/>
                        <a:latin typeface="Calibri"/>
                      </a:endParaRPr>
                    </a:p>
                  </a:txBody>
                  <a:tcPr marL="6858" marR="6858" marT="6858" marB="0" anchor="b"/>
                </a:tc>
                <a:tc>
                  <a:txBody>
                    <a:bodyPr/>
                    <a:lstStyle/>
                    <a:p>
                      <a:pPr algn="l" fontAlgn="b"/>
                      <a:r>
                        <a:rPr lang="en-US" sz="800" u="none" strike="noStrike">
                          <a:effectLst/>
                        </a:rPr>
                        <a:t>One-Bedroom</a:t>
                      </a:r>
                      <a:endParaRPr lang="en-US" sz="800" b="1" i="0" u="none" strike="noStrike">
                        <a:solidFill>
                          <a:srgbClr val="000000"/>
                        </a:solidFill>
                        <a:effectLst/>
                        <a:latin typeface="Calibri"/>
                      </a:endParaRPr>
                    </a:p>
                  </a:txBody>
                  <a:tcPr marL="6858" marR="6858" marT="6858" marB="0" anchor="b"/>
                </a:tc>
                <a:tc>
                  <a:txBody>
                    <a:bodyPr/>
                    <a:lstStyle/>
                    <a:p>
                      <a:pPr algn="l" fontAlgn="b"/>
                      <a:r>
                        <a:rPr lang="en-US" sz="800" u="none" strike="noStrike">
                          <a:effectLst/>
                        </a:rPr>
                        <a:t>Two-Bedroom</a:t>
                      </a:r>
                      <a:endParaRPr lang="en-US" sz="800" b="1" i="0" u="none" strike="noStrike">
                        <a:solidFill>
                          <a:srgbClr val="000000"/>
                        </a:solidFill>
                        <a:effectLst/>
                        <a:latin typeface="Calibri"/>
                      </a:endParaRPr>
                    </a:p>
                  </a:txBody>
                  <a:tcPr marL="6858" marR="6858" marT="6858" marB="0" anchor="b"/>
                </a:tc>
                <a:tc>
                  <a:txBody>
                    <a:bodyPr/>
                    <a:lstStyle/>
                    <a:p>
                      <a:pPr algn="l" fontAlgn="b"/>
                      <a:r>
                        <a:rPr lang="en-US" sz="800" u="none" strike="noStrike">
                          <a:effectLst/>
                        </a:rPr>
                        <a:t>Three-Bedroom</a:t>
                      </a:r>
                      <a:endParaRPr lang="en-US" sz="800" b="1" i="0" u="none" strike="noStrike">
                        <a:solidFill>
                          <a:srgbClr val="000000"/>
                        </a:solidFill>
                        <a:effectLst/>
                        <a:latin typeface="Calibri"/>
                      </a:endParaRPr>
                    </a:p>
                  </a:txBody>
                  <a:tcPr marL="6858" marR="6858" marT="6858" marB="0" anchor="b"/>
                </a:tc>
                <a:tc>
                  <a:txBody>
                    <a:bodyPr/>
                    <a:lstStyle/>
                    <a:p>
                      <a:pPr algn="l" fontAlgn="b"/>
                      <a:r>
                        <a:rPr lang="en-US" sz="800" u="none" strike="noStrike">
                          <a:effectLst/>
                        </a:rPr>
                        <a:t>Four-Bedroom</a:t>
                      </a:r>
                      <a:endParaRPr lang="en-US" sz="800" b="1" i="0" u="none" strike="noStrike">
                        <a:solidFill>
                          <a:srgbClr val="000000"/>
                        </a:solidFill>
                        <a:effectLst/>
                        <a:latin typeface="Calibri"/>
                      </a:endParaRPr>
                    </a:p>
                  </a:txBody>
                  <a:tcPr marL="6858" marR="6858" marT="6858" marB="0" anchor="b"/>
                </a:tc>
                <a:tc>
                  <a:txBody>
                    <a:bodyPr/>
                    <a:lstStyle/>
                    <a:p>
                      <a:pPr algn="l" fontAlgn="b"/>
                      <a:r>
                        <a:rPr lang="en-US" sz="800" u="none" strike="noStrike">
                          <a:effectLst/>
                        </a:rPr>
                        <a:t>Five-Bedroom</a:t>
                      </a:r>
                      <a:endParaRPr lang="en-US" sz="800" b="1" i="0" u="none" strike="noStrike">
                        <a:solidFill>
                          <a:srgbClr val="000000"/>
                        </a:solidFill>
                        <a:effectLst/>
                        <a:latin typeface="Calibri"/>
                      </a:endParaRPr>
                    </a:p>
                  </a:txBody>
                  <a:tcPr marL="6858" marR="6858" marT="6858" marB="0" anchor="b"/>
                </a:tc>
                <a:tc>
                  <a:txBody>
                    <a:bodyPr/>
                    <a:lstStyle/>
                    <a:p>
                      <a:pPr algn="l" fontAlgn="b"/>
                      <a:r>
                        <a:rPr lang="en-US" sz="800" u="none" strike="noStrike">
                          <a:effectLst/>
                        </a:rPr>
                        <a:t>Six-Bedroom</a:t>
                      </a:r>
                      <a:endParaRPr lang="en-US" sz="800" b="1" i="0" u="none" strike="noStrike">
                        <a:solidFill>
                          <a:srgbClr val="000000"/>
                        </a:solidFill>
                        <a:effectLst/>
                        <a:latin typeface="Calibri"/>
                      </a:endParaRPr>
                    </a:p>
                  </a:txBody>
                  <a:tcPr marL="6858" marR="6858" marT="6858" marB="0" anchor="b"/>
                </a:tc>
                <a:tc>
                  <a:txBody>
                    <a:bodyPr/>
                    <a:lstStyle/>
                    <a:p>
                      <a:pPr algn="l" fontAlgn="b"/>
                      <a:r>
                        <a:rPr lang="en-US" sz="800" u="none" strike="noStrike">
                          <a:effectLst/>
                        </a:rPr>
                        <a:t>ZIP Code</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dirty="0">
                          <a:effectLst/>
                        </a:rPr>
                        <a:t>$641</a:t>
                      </a:r>
                      <a:endParaRPr lang="en-US" sz="800" b="0" i="0" u="none" strike="noStrike" dirty="0">
                        <a:solidFill>
                          <a:srgbClr val="000000"/>
                        </a:solidFill>
                        <a:effectLst/>
                        <a:latin typeface="Calibri"/>
                      </a:endParaRPr>
                    </a:p>
                  </a:txBody>
                  <a:tcPr marL="6858" marR="6858" marT="6858" marB="0" anchor="b"/>
                </a:tc>
                <a:tc>
                  <a:txBody>
                    <a:bodyPr/>
                    <a:lstStyle/>
                    <a:p>
                      <a:pPr algn="r" fontAlgn="b"/>
                      <a:r>
                        <a:rPr lang="en-US" sz="800" u="none" strike="noStrike">
                          <a:effectLst/>
                        </a:rPr>
                        <a:t>$770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$935</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$1,210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$1,463</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$1,682</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$1,902</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37302</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a:effectLst/>
                        </a:rPr>
                        <a:t>$530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$630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$770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$990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$1,210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$1,392</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$1,573</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37308</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a:effectLst/>
                        </a:rPr>
                        <a:t>$530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$630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$800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$1,020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$1,271</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$1,461</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$1,652</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37311</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a:effectLst/>
                        </a:rPr>
                        <a:t>$670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$770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$930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$1,210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$1,460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$1,679</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$1,898</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37315</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a:effectLst/>
                        </a:rPr>
                        <a:t>$730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$882</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$1,071</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$1,397</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$1,680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$1,932</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$2,184</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37341</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a:effectLst/>
                        </a:rPr>
                        <a:t>$620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$710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$903</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$1,176</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$1,418</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$1,630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$1,843</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37343</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a:effectLst/>
                        </a:rPr>
                        <a:t>$880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$1,061</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$1,281</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$1,670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$2,006</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$2,306</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$2,607</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37350</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a:effectLst/>
                        </a:rPr>
                        <a:t>$860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$990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$1,200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$1,560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$1,880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$2,162</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$2,444</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37351</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a:effectLst/>
                        </a:rPr>
                        <a:t>$590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$690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$890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$1,140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$1,350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$1,553</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$1,755</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37353</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a:effectLst/>
                        </a:rPr>
                        <a:t>$670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$770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$930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$1,210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$1,460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$1,679</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$1,898</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37363</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a:effectLst/>
                        </a:rPr>
                        <a:t>$530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$630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$770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$990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$1,210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$1,392</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$1,573</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37373</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a:effectLst/>
                        </a:rPr>
                        <a:t>$780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$890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$1,080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$1,400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$1,690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$1,944</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$2,197</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37377</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a:effectLst/>
                        </a:rPr>
                        <a:t>$599</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$715</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$869</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$1,133</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$1,364</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$1,569</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$1,773</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37379</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a:effectLst/>
                        </a:rPr>
                        <a:t>$620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$710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$903</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$1,176</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$1,418</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$1,630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$1,843</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37384</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a:effectLst/>
                        </a:rPr>
                        <a:t>$620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$710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$903</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$1,176</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$1,418</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$1,630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$1,843</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37401</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a:effectLst/>
                        </a:rPr>
                        <a:t>$530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$630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$770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$990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$1,210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$1,392</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$1,573</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37402</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a:effectLst/>
                        </a:rPr>
                        <a:t>$650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$740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$900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$1,170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$1,410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$1,622</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$1,833</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37403</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a:effectLst/>
                        </a:rPr>
                        <a:t>$560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$672</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$819</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$1,061</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$1,281</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$1,473</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$1,665</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37404</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a:effectLst/>
                        </a:rPr>
                        <a:t>$760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$870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$1,103</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$1,428</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$1,733</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$1,992</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$2,252</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37405</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a:effectLst/>
                        </a:rPr>
                        <a:t>$530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$630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$770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$990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$1,210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$1,392</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$1,573</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37406</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a:effectLst/>
                        </a:rPr>
                        <a:t>$590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$714</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$861</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$1,124</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$1,419</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$1,632</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$1,845</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37407</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a:effectLst/>
                        </a:rPr>
                        <a:t>$540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$630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$809</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$1,040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$1,271</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$1,461</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$1,652</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37408</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a:effectLst/>
                        </a:rPr>
                        <a:t>$610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$700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$893</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$1,155</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$1,397</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$1,606</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$1,815</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37409</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a:effectLst/>
                        </a:rPr>
                        <a:t>$530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$630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$770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$990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$1,210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$1,392</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$1,573</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37410</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a:effectLst/>
                        </a:rPr>
                        <a:t>$570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$683</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$830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$1,082</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$1,302</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$1,497</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$1,693</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37411</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a:effectLst/>
                        </a:rPr>
                        <a:t>$630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$720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$914</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$1,187</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$1,428</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$1,642</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$1,856</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37412</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a:effectLst/>
                        </a:rPr>
                        <a:t>$620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$710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$903</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$1,176</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$1,418</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$1,630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$1,843</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37414</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a:effectLst/>
                        </a:rPr>
                        <a:t>$660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$760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$966</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$1,260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$1,512</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$1,739</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$1,966</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37415</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a:effectLst/>
                        </a:rPr>
                        <a:t>$620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$746</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$903</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$1,176</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$1,418</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$1,630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$1,843</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37416</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a:effectLst/>
                        </a:rPr>
                        <a:t>$588</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$672</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$858</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$1,061</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$1,342</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$1,543</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$1,745</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37419</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a:effectLst/>
                        </a:rPr>
                        <a:t>$780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$890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$1,080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$1,400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$1,775</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$2,041</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$2,307</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37421</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a:effectLst/>
                        </a:rPr>
                        <a:t>$620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$710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$903</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$1,176</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$1,418</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$1,630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$1,843</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37422</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a:effectLst/>
                        </a:rPr>
                        <a:t>$620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$710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$903</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$1,176</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$1,418</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$1,630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$1,843</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37424</a:t>
                      </a:r>
                      <a:endParaRPr lang="en-US" sz="800" b="1" i="0" u="none" strike="noStrike">
                        <a:solidFill>
                          <a:srgbClr val="000000"/>
                        </a:solidFill>
                        <a:effectLst/>
                        <a:latin typeface="Calibri"/>
                      </a:endParaRPr>
                    </a:p>
                  </a:txBody>
                  <a:tcPr marL="6858" marR="6858" marT="6858" marB="0" anchor="b"/>
                </a:tc>
              </a:tr>
              <a:tr h="139337">
                <a:tc>
                  <a:txBody>
                    <a:bodyPr/>
                    <a:lstStyle/>
                    <a:p>
                      <a:pPr algn="r" fontAlgn="b"/>
                      <a:r>
                        <a:rPr lang="en-US" sz="800" u="none" strike="noStrike">
                          <a:effectLst/>
                        </a:rPr>
                        <a:t>$620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$710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$903</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$1,176</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$1,418</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$1,630</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a:effectLst/>
                        </a:rPr>
                        <a:t>$1,843</a:t>
                      </a:r>
                      <a:endParaRPr lang="en-US" sz="800" b="0" i="0" u="none" strike="noStrike">
                        <a:solidFill>
                          <a:srgbClr val="000000"/>
                        </a:solidFill>
                        <a:effectLst/>
                        <a:latin typeface="Calibri"/>
                      </a:endParaRPr>
                    </a:p>
                  </a:txBody>
                  <a:tcPr marL="6858" marR="6858" marT="6858" marB="0" anchor="b"/>
                </a:tc>
                <a:tc>
                  <a:txBody>
                    <a:bodyPr/>
                    <a:lstStyle/>
                    <a:p>
                      <a:pPr algn="r" fontAlgn="b"/>
                      <a:r>
                        <a:rPr lang="en-US" sz="800" u="none" strike="noStrike" dirty="0">
                          <a:effectLst/>
                        </a:rPr>
                        <a:t>37450</a:t>
                      </a:r>
                      <a:endParaRPr lang="en-US" sz="800" b="1" i="0" u="none" strike="noStrike" dirty="0">
                        <a:solidFill>
                          <a:srgbClr val="000000"/>
                        </a:solidFill>
                        <a:effectLst/>
                        <a:latin typeface="Calibri"/>
                      </a:endParaRPr>
                    </a:p>
                  </a:txBody>
                  <a:tcPr marL="6858" marR="6858" marT="6858" marB="0" anchor="b"/>
                </a:tc>
              </a:tr>
            </a:tbl>
          </a:graphicData>
        </a:graphic>
      </p:graphicFrame>
      <p:sp>
        <p:nvSpPr>
          <p:cNvPr id="5" name="Slide Number Placeholder 4"/>
          <p:cNvSpPr>
            <a:spLocks noGrp="1"/>
          </p:cNvSpPr>
          <p:nvPr>
            <p:ph type="sldNum" sz="quarter" idx="12"/>
          </p:nvPr>
        </p:nvSpPr>
        <p:spPr/>
        <p:txBody>
          <a:bodyPr/>
          <a:lstStyle/>
          <a:p>
            <a:fld id="{BC77F9D0-06CC-4785-BD0C-E4E4269CD721}" type="slidenum">
              <a:rPr lang="en-US" smtClean="0"/>
              <a:t>21</a:t>
            </a:fld>
            <a:endParaRPr lang="en-US"/>
          </a:p>
        </p:txBody>
      </p:sp>
    </p:spTree>
    <p:extLst>
      <p:ext uri="{BB962C8B-B14F-4D97-AF65-F5344CB8AC3E}">
        <p14:creationId xmlns:p14="http://schemas.microsoft.com/office/powerpoint/2010/main" val="594257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CHA Utility Allowances</a:t>
            </a:r>
            <a:endParaRPr lang="en-US" dirty="0"/>
          </a:p>
        </p:txBody>
      </p:sp>
      <p:sp>
        <p:nvSpPr>
          <p:cNvPr id="3" name="Content Placeholder 2"/>
          <p:cNvSpPr>
            <a:spLocks noGrp="1"/>
          </p:cNvSpPr>
          <p:nvPr>
            <p:ph idx="1"/>
          </p:nvPr>
        </p:nvSpPr>
        <p:spPr/>
        <p:txBody>
          <a:bodyPr/>
          <a:lstStyle/>
          <a:p>
            <a:r>
              <a:rPr lang="en-US" dirty="0" smtClean="0"/>
              <a:t>For tenants who are responsible for paying their utilities, CHA gives a utility allowance that reduces the portion of rent they are required to pay.</a:t>
            </a:r>
          </a:p>
          <a:p>
            <a:r>
              <a:rPr lang="en-US" dirty="0" smtClean="0"/>
              <a:t>All utility allowances can be found on the CHA website at </a:t>
            </a:r>
            <a:r>
              <a:rPr lang="en-US" dirty="0" smtClean="0">
                <a:hlinkClick r:id="rId2"/>
              </a:rPr>
              <a:t>www.chahousing.org</a:t>
            </a:r>
            <a:r>
              <a:rPr lang="en-US" dirty="0" smtClean="0"/>
              <a:t> </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22</a:t>
            </a:fld>
            <a:endParaRPr lang="en-US"/>
          </a:p>
        </p:txBody>
      </p:sp>
    </p:spTree>
    <p:extLst>
      <p:ext uri="{BB962C8B-B14F-4D97-AF65-F5344CB8AC3E}">
        <p14:creationId xmlns:p14="http://schemas.microsoft.com/office/powerpoint/2010/main" val="38900287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400" dirty="0" smtClean="0"/>
              <a:t>The “40% Rule”</a:t>
            </a:r>
            <a:br>
              <a:rPr lang="en-US" sz="3400" dirty="0" smtClean="0"/>
            </a:br>
            <a:r>
              <a:rPr lang="en-US" sz="3400" dirty="0" smtClean="0"/>
              <a:t>Ensuring Affordability for New Rentals</a:t>
            </a:r>
            <a:endParaRPr lang="en-US" sz="3400" dirty="0"/>
          </a:p>
        </p:txBody>
      </p:sp>
      <p:sp>
        <p:nvSpPr>
          <p:cNvPr id="3" name="Content Placeholder 2"/>
          <p:cNvSpPr>
            <a:spLocks noGrp="1"/>
          </p:cNvSpPr>
          <p:nvPr>
            <p:ph idx="1"/>
          </p:nvPr>
        </p:nvSpPr>
        <p:spPr/>
        <p:txBody>
          <a:bodyPr>
            <a:noAutofit/>
          </a:bodyPr>
          <a:lstStyle/>
          <a:p>
            <a:r>
              <a:rPr lang="en-US" sz="2700" dirty="0" smtClean="0"/>
              <a:t>You are permitted to rent a unit that exceeds the payment standard.</a:t>
            </a:r>
          </a:p>
          <a:p>
            <a:r>
              <a:rPr lang="en-US" sz="2700" dirty="0" smtClean="0"/>
              <a:t>However, your share of the rent will be 30% of the adjusted gross income </a:t>
            </a:r>
            <a:r>
              <a:rPr lang="en-US" sz="2700" b="1" u="sng" dirty="0" smtClean="0"/>
              <a:t>plus</a:t>
            </a:r>
            <a:r>
              <a:rPr lang="en-US" sz="2700" dirty="0" smtClean="0"/>
              <a:t> any amount that exceeds the payment standard.</a:t>
            </a:r>
          </a:p>
          <a:p>
            <a:r>
              <a:rPr lang="en-US" sz="2700" dirty="0" smtClean="0"/>
              <a:t>CHA will </a:t>
            </a:r>
            <a:r>
              <a:rPr lang="en-US" sz="2700" b="1" u="sng" dirty="0" smtClean="0"/>
              <a:t>not</a:t>
            </a:r>
            <a:r>
              <a:rPr lang="en-US" sz="2700" dirty="0" smtClean="0"/>
              <a:t> approve your Section 8 rental if your share of the rent is over 40% of your gross adjusted income.  Upon an initial lease-up, the tenant is prohibited from paying more than 40% for their annual income towards rent.</a:t>
            </a:r>
            <a:endParaRPr lang="en-US" sz="2700" dirty="0"/>
          </a:p>
        </p:txBody>
      </p:sp>
      <p:sp>
        <p:nvSpPr>
          <p:cNvPr id="4" name="Slide Number Placeholder 3"/>
          <p:cNvSpPr>
            <a:spLocks noGrp="1"/>
          </p:cNvSpPr>
          <p:nvPr>
            <p:ph type="sldNum" sz="quarter" idx="12"/>
          </p:nvPr>
        </p:nvSpPr>
        <p:spPr/>
        <p:txBody>
          <a:bodyPr/>
          <a:lstStyle/>
          <a:p>
            <a:fld id="{BC77F9D0-06CC-4785-BD0C-E4E4269CD721}" type="slidenum">
              <a:rPr lang="en-US" smtClean="0"/>
              <a:t>23</a:t>
            </a:fld>
            <a:endParaRPr lang="en-US"/>
          </a:p>
        </p:txBody>
      </p:sp>
    </p:spTree>
    <p:extLst>
      <p:ext uri="{BB962C8B-B14F-4D97-AF65-F5344CB8AC3E}">
        <p14:creationId xmlns:p14="http://schemas.microsoft.com/office/powerpoint/2010/main" val="27403356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Calculating Your Maximum Affordable Rent</a:t>
            </a:r>
            <a:endParaRPr lang="en-US" dirty="0"/>
          </a:p>
        </p:txBody>
      </p:sp>
      <p:sp>
        <p:nvSpPr>
          <p:cNvPr id="3" name="Content Placeholder 2"/>
          <p:cNvSpPr>
            <a:spLocks noGrp="1"/>
          </p:cNvSpPr>
          <p:nvPr>
            <p:ph idx="1"/>
          </p:nvPr>
        </p:nvSpPr>
        <p:spPr/>
        <p:txBody>
          <a:bodyPr>
            <a:normAutofit fontScale="25000" lnSpcReduction="20000"/>
          </a:bodyPr>
          <a:lstStyle/>
          <a:p>
            <a:endParaRPr lang="en-US" b="1" dirty="0" smtClean="0"/>
          </a:p>
          <a:p>
            <a:pPr marL="82296" indent="0" algn="ctr">
              <a:buNone/>
            </a:pPr>
            <a:r>
              <a:rPr lang="en-US" sz="4800" b="1" dirty="0"/>
              <a:t> </a:t>
            </a:r>
            <a:r>
              <a:rPr lang="en-US" sz="4800" b="1" dirty="0" smtClean="0"/>
              <a:t>   5 </a:t>
            </a:r>
            <a:r>
              <a:rPr lang="en-US" sz="4800" b="1" dirty="0"/>
              <a:t>EASY STEPS TO DETERMINE IF A UNIT IS AFFORDABLE</a:t>
            </a:r>
            <a:endParaRPr lang="en-US" sz="4800" dirty="0"/>
          </a:p>
          <a:p>
            <a:pPr marL="82296" lvl="0" indent="0">
              <a:buNone/>
            </a:pPr>
            <a:r>
              <a:rPr lang="en-US" sz="4800" b="1" dirty="0" smtClean="0"/>
              <a:t>1.  What </a:t>
            </a:r>
            <a:r>
              <a:rPr lang="en-US" sz="4800" b="1" dirty="0"/>
              <a:t>is my voucher unit size?  (See green/blue/purple voucher sheet)     __________   </a:t>
            </a:r>
            <a:endParaRPr lang="en-US" sz="4800" dirty="0"/>
          </a:p>
          <a:p>
            <a:pPr marL="82296" lvl="0" indent="0">
              <a:buNone/>
            </a:pPr>
            <a:r>
              <a:rPr lang="en-US" sz="4800" b="1" dirty="0" smtClean="0"/>
              <a:t>2.  What </a:t>
            </a:r>
            <a:r>
              <a:rPr lang="en-US" sz="4800" b="1" dirty="0"/>
              <a:t>is the zip code of the unit?      __________     </a:t>
            </a:r>
            <a:endParaRPr lang="en-US" sz="4800" dirty="0" smtClean="0"/>
          </a:p>
          <a:p>
            <a:pPr marL="82296" lvl="0" indent="0">
              <a:buNone/>
            </a:pPr>
            <a:r>
              <a:rPr lang="en-US" sz="4800" b="1" dirty="0" smtClean="0"/>
              <a:t>3.  Now, from the “Payment Standard-Zip Code Sheet,” locate your voucher size (See answer to #1) 	and write down the corresponding dollar amount associated with the zip code.      	__________</a:t>
            </a:r>
            <a:endParaRPr lang="en-US" sz="4800" dirty="0" smtClean="0"/>
          </a:p>
          <a:p>
            <a:pPr marL="82296" lvl="0" indent="0">
              <a:buNone/>
            </a:pPr>
            <a:r>
              <a:rPr lang="en-US" sz="4800" b="1" dirty="0" smtClean="0"/>
              <a:t>4.  What is 10% of my monthly adjusted income? (See “Maximum allowable rent form (MAR)”)     	_________   </a:t>
            </a:r>
            <a:endParaRPr lang="en-US" sz="4800" dirty="0" smtClean="0"/>
          </a:p>
          <a:p>
            <a:pPr lvl="0"/>
            <a:r>
              <a:rPr lang="en-US" sz="4800" b="1" dirty="0" smtClean="0"/>
              <a:t>What </a:t>
            </a:r>
            <a:r>
              <a:rPr lang="en-US" sz="4800" b="1" dirty="0"/>
              <a:t>is the utility calculation based on type of unit (apartment, house, mobile home, duplex) and voucher size?  (See utility sheet)    </a:t>
            </a:r>
            <a:endParaRPr lang="en-US" sz="4800" dirty="0"/>
          </a:p>
          <a:p>
            <a:r>
              <a:rPr lang="en-US" sz="4800" b="1" dirty="0"/>
              <a:t> </a:t>
            </a:r>
            <a:endParaRPr lang="en-US" sz="4800" dirty="0"/>
          </a:p>
          <a:p>
            <a:pPr lvl="0"/>
            <a:r>
              <a:rPr lang="en-US" sz="4800" b="1" dirty="0"/>
              <a:t>Heating		________________	</a:t>
            </a:r>
            <a:r>
              <a:rPr lang="en-US" sz="4800" dirty="0"/>
              <a:t>(Electric or Gas)</a:t>
            </a:r>
            <a:r>
              <a:rPr lang="en-US" sz="4800" b="1" dirty="0"/>
              <a:t>					</a:t>
            </a:r>
            <a:endParaRPr lang="en-US" sz="4800" dirty="0"/>
          </a:p>
          <a:p>
            <a:pPr lvl="0"/>
            <a:r>
              <a:rPr lang="en-US" sz="4800" b="1" dirty="0"/>
              <a:t>Cooking		________________	</a:t>
            </a:r>
            <a:r>
              <a:rPr lang="en-US" sz="4800" dirty="0"/>
              <a:t>(Electric or Gas)</a:t>
            </a:r>
          </a:p>
          <a:p>
            <a:pPr lvl="0"/>
            <a:r>
              <a:rPr lang="en-US" sz="4800" b="1" dirty="0"/>
              <a:t>Other Electric	________________</a:t>
            </a:r>
            <a:endParaRPr lang="en-US" sz="4800" dirty="0"/>
          </a:p>
          <a:p>
            <a:pPr lvl="0"/>
            <a:r>
              <a:rPr lang="en-US" sz="4800" b="1" dirty="0"/>
              <a:t>Air Conditioning	________________</a:t>
            </a:r>
            <a:endParaRPr lang="en-US" sz="4800" dirty="0"/>
          </a:p>
          <a:p>
            <a:pPr lvl="0"/>
            <a:r>
              <a:rPr lang="en-US" sz="4800" b="1" dirty="0"/>
              <a:t>Water Heating	________________	</a:t>
            </a:r>
            <a:r>
              <a:rPr lang="en-US" sz="4800" dirty="0"/>
              <a:t>(Electric or Gas)</a:t>
            </a:r>
          </a:p>
          <a:p>
            <a:pPr lvl="0"/>
            <a:r>
              <a:rPr lang="en-US" sz="4800" b="1" dirty="0"/>
              <a:t>Water		________________</a:t>
            </a:r>
            <a:endParaRPr lang="en-US" sz="4800" dirty="0"/>
          </a:p>
          <a:p>
            <a:pPr lvl="0"/>
            <a:r>
              <a:rPr lang="en-US" sz="4800" b="1" dirty="0"/>
              <a:t>Sewer		________________</a:t>
            </a:r>
            <a:endParaRPr lang="en-US" sz="4800" dirty="0"/>
          </a:p>
          <a:p>
            <a:pPr lvl="0"/>
            <a:r>
              <a:rPr lang="en-US" sz="4800" b="1" dirty="0"/>
              <a:t>Trash		________________	</a:t>
            </a:r>
            <a:r>
              <a:rPr lang="en-US" sz="4800" dirty="0"/>
              <a:t>(Only if the unit is outside the city limits)</a:t>
            </a:r>
          </a:p>
          <a:p>
            <a:pPr lvl="0"/>
            <a:r>
              <a:rPr lang="en-US" sz="4800" b="1" dirty="0"/>
              <a:t>Stove 		________________	</a:t>
            </a:r>
            <a:r>
              <a:rPr lang="en-US" sz="4800" dirty="0"/>
              <a:t>(Only if you have to supply your own)</a:t>
            </a:r>
          </a:p>
          <a:p>
            <a:pPr lvl="0"/>
            <a:r>
              <a:rPr lang="en-US" sz="4800" b="1" dirty="0"/>
              <a:t>Refrigerator	________________	</a:t>
            </a:r>
            <a:r>
              <a:rPr lang="en-US" sz="4800" dirty="0"/>
              <a:t>(Only if you have to supply your own)</a:t>
            </a:r>
          </a:p>
          <a:p>
            <a:pPr marL="82296" indent="0">
              <a:buNone/>
            </a:pPr>
            <a:r>
              <a:rPr lang="en-US" sz="4800" b="1" dirty="0" smtClean="0"/>
              <a:t>5.  TOTAL </a:t>
            </a:r>
            <a:r>
              <a:rPr lang="en-US" sz="4800" b="1" dirty="0"/>
              <a:t>FOR NUMBER 5:	________________</a:t>
            </a:r>
            <a:endParaRPr lang="en-US" sz="4800" dirty="0"/>
          </a:p>
          <a:p>
            <a:pPr marL="82296" indent="0">
              <a:buNone/>
            </a:pP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24</a:t>
            </a:fld>
            <a:endParaRPr lang="en-US"/>
          </a:p>
        </p:txBody>
      </p:sp>
    </p:spTree>
    <p:extLst>
      <p:ext uri="{BB962C8B-B14F-4D97-AF65-F5344CB8AC3E}">
        <p14:creationId xmlns:p14="http://schemas.microsoft.com/office/powerpoint/2010/main" val="15356037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Calculating Your Maximum Affordable Rent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5620085"/>
              </p:ext>
            </p:extLst>
          </p:nvPr>
        </p:nvGraphicFramePr>
        <p:xfrm>
          <a:off x="1741488" y="1600200"/>
          <a:ext cx="6886574" cy="4876800"/>
        </p:xfrm>
        <a:graphic>
          <a:graphicData uri="http://schemas.openxmlformats.org/drawingml/2006/table">
            <a:tbl>
              <a:tblPr firstRow="1" firstCol="1" bandRow="1">
                <a:tableStyleId>{5C22544A-7EE6-4342-B048-85BDC9FD1C3A}</a:tableStyleId>
              </a:tblPr>
              <a:tblGrid>
                <a:gridCol w="1953165"/>
                <a:gridCol w="1270351"/>
                <a:gridCol w="3663058"/>
              </a:tblGrid>
              <a:tr h="573422">
                <a:tc gridSpan="2">
                  <a:txBody>
                    <a:bodyPr/>
                    <a:lstStyle/>
                    <a:p>
                      <a:pPr marL="0" marR="0" algn="ctr">
                        <a:lnSpc>
                          <a:spcPct val="115000"/>
                        </a:lnSpc>
                        <a:spcBef>
                          <a:spcPts val="0"/>
                        </a:spcBef>
                        <a:spcAft>
                          <a:spcPts val="0"/>
                        </a:spcAft>
                        <a:tabLst>
                          <a:tab pos="914400" algn="l"/>
                        </a:tabLst>
                      </a:pPr>
                      <a:r>
                        <a:rPr lang="en-US" sz="1400" u="sng">
                          <a:effectLst/>
                        </a:rPr>
                        <a:t>CALCULATE YOUR AFFORDABLE RENT</a:t>
                      </a:r>
                      <a:endParaRPr lang="en-US" sz="1100">
                        <a:effectLst/>
                        <a:latin typeface="Calibri"/>
                        <a:ea typeface="Calibri"/>
                        <a:cs typeface="Times New Roman"/>
                      </a:endParaRPr>
                    </a:p>
                  </a:txBody>
                  <a:tcPr marL="68580" marR="68580" marT="0" marB="0"/>
                </a:tc>
                <a:tc hMerge="1">
                  <a:txBody>
                    <a:bodyPr/>
                    <a:lstStyle/>
                    <a:p>
                      <a:endParaRPr lang="en-US"/>
                    </a:p>
                  </a:txBody>
                  <a:tcPr/>
                </a:tc>
                <a:tc>
                  <a:txBody>
                    <a:bodyPr/>
                    <a:lstStyle/>
                    <a:p>
                      <a:pPr marL="0" marR="0" algn="l">
                        <a:lnSpc>
                          <a:spcPct val="115000"/>
                        </a:lnSpc>
                        <a:spcBef>
                          <a:spcPts val="0"/>
                        </a:spcBef>
                        <a:spcAft>
                          <a:spcPts val="1000"/>
                        </a:spcAft>
                      </a:pPr>
                      <a:r>
                        <a:rPr lang="en-US" sz="1100">
                          <a:effectLst/>
                        </a:rPr>
                        <a:t> </a:t>
                      </a:r>
                      <a:endParaRPr lang="en-US" sz="1100">
                        <a:effectLst/>
                        <a:latin typeface="Calibri"/>
                        <a:ea typeface="Calibri"/>
                        <a:cs typeface="Times New Roman"/>
                      </a:endParaRPr>
                    </a:p>
                  </a:txBody>
                  <a:tcPr marL="0" marR="0" marT="0" marB="0" anchor="ctr"/>
                </a:tc>
              </a:tr>
              <a:tr h="745470">
                <a:tc>
                  <a:txBody>
                    <a:bodyPr/>
                    <a:lstStyle/>
                    <a:p>
                      <a:pPr marL="0" marR="0" algn="l">
                        <a:lnSpc>
                          <a:spcPct val="115000"/>
                        </a:lnSpc>
                        <a:spcBef>
                          <a:spcPts val="0"/>
                        </a:spcBef>
                        <a:spcAft>
                          <a:spcPts val="0"/>
                        </a:spcAft>
                        <a:tabLst>
                          <a:tab pos="914400" algn="l"/>
                        </a:tabLst>
                      </a:pPr>
                      <a:r>
                        <a:rPr lang="en-US" sz="1200">
                          <a:effectLst/>
                        </a:rPr>
                        <a:t>Answer to number 3 above:</a:t>
                      </a:r>
                      <a:endParaRPr lang="en-US" sz="1100">
                        <a:effectLst/>
                      </a:endParaRPr>
                    </a:p>
                    <a:p>
                      <a:pPr marL="0" marR="0" algn="l">
                        <a:lnSpc>
                          <a:spcPct val="115000"/>
                        </a:lnSpc>
                        <a:spcBef>
                          <a:spcPts val="0"/>
                        </a:spcBef>
                        <a:spcAft>
                          <a:spcPts val="0"/>
                        </a:spcAft>
                        <a:tabLst>
                          <a:tab pos="914400" algn="l"/>
                        </a:tabLs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tabLst>
                          <a:tab pos="914400" algn="l"/>
                        </a:tabLs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1000"/>
                        </a:spcAft>
                      </a:pPr>
                      <a:r>
                        <a:rPr lang="en-US" sz="1100">
                          <a:effectLst/>
                        </a:rPr>
                        <a:t> </a:t>
                      </a:r>
                      <a:endParaRPr lang="en-US" sz="1100">
                        <a:effectLst/>
                        <a:latin typeface="Calibri"/>
                        <a:ea typeface="Calibri"/>
                        <a:cs typeface="Times New Roman"/>
                      </a:endParaRPr>
                    </a:p>
                  </a:txBody>
                  <a:tcPr marL="0" marR="0" marT="0" marB="0" anchor="ctr"/>
                </a:tc>
              </a:tr>
              <a:tr h="745470">
                <a:tc>
                  <a:txBody>
                    <a:bodyPr/>
                    <a:lstStyle/>
                    <a:p>
                      <a:pPr marL="0" marR="0" algn="l">
                        <a:lnSpc>
                          <a:spcPct val="115000"/>
                        </a:lnSpc>
                        <a:spcBef>
                          <a:spcPts val="0"/>
                        </a:spcBef>
                        <a:spcAft>
                          <a:spcPts val="0"/>
                        </a:spcAft>
                        <a:tabLst>
                          <a:tab pos="914400" algn="l"/>
                        </a:tabLst>
                      </a:pPr>
                      <a:r>
                        <a:rPr lang="en-US" sz="1200">
                          <a:effectLst/>
                        </a:rPr>
                        <a:t>Answer to number 4 above:</a:t>
                      </a:r>
                      <a:endParaRPr lang="en-US" sz="1100">
                        <a:effectLst/>
                      </a:endParaRPr>
                    </a:p>
                    <a:p>
                      <a:pPr marL="0" marR="0" algn="l">
                        <a:lnSpc>
                          <a:spcPct val="115000"/>
                        </a:lnSpc>
                        <a:spcBef>
                          <a:spcPts val="0"/>
                        </a:spcBef>
                        <a:spcAft>
                          <a:spcPts val="0"/>
                        </a:spcAft>
                        <a:tabLst>
                          <a:tab pos="914400" algn="l"/>
                        </a:tabLst>
                      </a:pPr>
                      <a:r>
                        <a:rPr lang="en-US" sz="1200">
                          <a:effectLst/>
                        </a:rPr>
                        <a:t>(then add)</a:t>
                      </a:r>
                      <a:endParaRPr lang="en-US" sz="1100">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tabLst>
                          <a:tab pos="914400" algn="l"/>
                        </a:tabLst>
                      </a:pPr>
                      <a:r>
                        <a:rPr lang="en-US" sz="2200">
                          <a:effectLst/>
                        </a:rPr>
                        <a:t>+</a:t>
                      </a:r>
                      <a:r>
                        <a:rPr lang="en-US" sz="1200">
                          <a:effectLst/>
                        </a:rPr>
                        <a:t>_____________</a:t>
                      </a:r>
                      <a:endParaRPr lang="en-US" sz="1100">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1000"/>
                        </a:spcAft>
                      </a:pPr>
                      <a:r>
                        <a:rPr lang="en-US" sz="1100">
                          <a:effectLst/>
                        </a:rPr>
                        <a:t> </a:t>
                      </a:r>
                      <a:endParaRPr lang="en-US" sz="1100">
                        <a:effectLst/>
                        <a:latin typeface="Calibri"/>
                        <a:ea typeface="Calibri"/>
                        <a:cs typeface="Times New Roman"/>
                      </a:endParaRPr>
                    </a:p>
                  </a:txBody>
                  <a:tcPr marL="0" marR="0" marT="0" marB="0" anchor="ctr"/>
                </a:tc>
              </a:tr>
              <a:tr h="771308">
                <a:tc>
                  <a:txBody>
                    <a:bodyPr/>
                    <a:lstStyle/>
                    <a:p>
                      <a:pPr marL="0" marR="0" algn="l">
                        <a:lnSpc>
                          <a:spcPct val="115000"/>
                        </a:lnSpc>
                        <a:spcBef>
                          <a:spcPts val="0"/>
                        </a:spcBef>
                        <a:spcAft>
                          <a:spcPts val="0"/>
                        </a:spcAft>
                        <a:tabLst>
                          <a:tab pos="914400" algn="l"/>
                        </a:tabLst>
                      </a:pPr>
                      <a:r>
                        <a:rPr lang="en-US" sz="1200">
                          <a:effectLst/>
                        </a:rPr>
                        <a:t> </a:t>
                      </a:r>
                      <a:endParaRPr lang="en-US" sz="1100">
                        <a:effectLst/>
                      </a:endParaRPr>
                    </a:p>
                    <a:p>
                      <a:pPr marL="0" marR="0" algn="l">
                        <a:lnSpc>
                          <a:spcPct val="115000"/>
                        </a:lnSpc>
                        <a:spcBef>
                          <a:spcPts val="0"/>
                        </a:spcBef>
                        <a:spcAft>
                          <a:spcPts val="0"/>
                        </a:spcAft>
                        <a:tabLst>
                          <a:tab pos="914400" algn="l"/>
                        </a:tabLst>
                      </a:pPr>
                      <a:r>
                        <a:rPr lang="en-US" sz="1200">
                          <a:effectLst/>
                        </a:rPr>
                        <a:t>Subtotal:</a:t>
                      </a:r>
                      <a:endParaRPr lang="en-US" sz="1100">
                        <a:effectLst/>
                      </a:endParaRPr>
                    </a:p>
                    <a:p>
                      <a:pPr marL="0" marR="0" algn="l">
                        <a:lnSpc>
                          <a:spcPct val="115000"/>
                        </a:lnSpc>
                        <a:spcBef>
                          <a:spcPts val="0"/>
                        </a:spcBef>
                        <a:spcAft>
                          <a:spcPts val="0"/>
                        </a:spcAft>
                        <a:tabLst>
                          <a:tab pos="914400" algn="l"/>
                        </a:tabLs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tabLst>
                          <a:tab pos="914400" algn="l"/>
                        </a:tabLs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1000"/>
                        </a:spcAft>
                      </a:pPr>
                      <a:r>
                        <a:rPr lang="en-US" sz="1100" dirty="0">
                          <a:effectLst/>
                        </a:rPr>
                        <a:t> </a:t>
                      </a:r>
                      <a:endParaRPr lang="en-US" sz="1100" dirty="0">
                        <a:effectLst/>
                        <a:latin typeface="Calibri"/>
                        <a:ea typeface="Calibri"/>
                        <a:cs typeface="Times New Roman"/>
                      </a:endParaRPr>
                    </a:p>
                  </a:txBody>
                  <a:tcPr marL="0" marR="0" marT="0" marB="0" anchor="ctr"/>
                </a:tc>
              </a:tr>
              <a:tr h="999404">
                <a:tc>
                  <a:txBody>
                    <a:bodyPr/>
                    <a:lstStyle/>
                    <a:p>
                      <a:pPr marL="0" marR="0" algn="l">
                        <a:lnSpc>
                          <a:spcPct val="115000"/>
                        </a:lnSpc>
                        <a:spcBef>
                          <a:spcPts val="0"/>
                        </a:spcBef>
                        <a:spcAft>
                          <a:spcPts val="0"/>
                        </a:spcAft>
                        <a:tabLst>
                          <a:tab pos="914400" algn="l"/>
                        </a:tabLst>
                      </a:pPr>
                      <a:r>
                        <a:rPr lang="en-US" sz="1200">
                          <a:effectLst/>
                        </a:rPr>
                        <a:t>Answer to number 5 above:</a:t>
                      </a:r>
                      <a:endParaRPr lang="en-US" sz="1100">
                        <a:effectLst/>
                      </a:endParaRPr>
                    </a:p>
                    <a:p>
                      <a:pPr marL="0" marR="0" algn="l">
                        <a:lnSpc>
                          <a:spcPct val="115000"/>
                        </a:lnSpc>
                        <a:spcBef>
                          <a:spcPts val="0"/>
                        </a:spcBef>
                        <a:spcAft>
                          <a:spcPts val="0"/>
                        </a:spcAft>
                        <a:tabLst>
                          <a:tab pos="914400" algn="l"/>
                        </a:tabLst>
                      </a:pPr>
                      <a:r>
                        <a:rPr lang="en-US" sz="1200">
                          <a:effectLst/>
                        </a:rPr>
                        <a:t>(then subtract from subtotal)</a:t>
                      </a:r>
                      <a:endParaRPr lang="en-US" sz="1100">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tabLst>
                          <a:tab pos="914400" algn="l"/>
                        </a:tabLst>
                      </a:pPr>
                      <a:r>
                        <a:rPr lang="en-US" sz="3000">
                          <a:effectLst/>
                        </a:rPr>
                        <a:t>-</a:t>
                      </a:r>
                      <a:r>
                        <a:rPr lang="en-US" sz="1200">
                          <a:effectLst/>
                        </a:rPr>
                        <a:t>_____________</a:t>
                      </a:r>
                      <a:endParaRPr lang="en-US" sz="1100">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1000"/>
                        </a:spcAft>
                      </a:pPr>
                      <a:r>
                        <a:rPr lang="en-US" sz="1100">
                          <a:effectLst/>
                        </a:rPr>
                        <a:t> </a:t>
                      </a:r>
                      <a:endParaRPr lang="en-US" sz="1100">
                        <a:effectLst/>
                        <a:latin typeface="Calibri"/>
                        <a:ea typeface="Calibri"/>
                        <a:cs typeface="Times New Roman"/>
                      </a:endParaRPr>
                    </a:p>
                  </a:txBody>
                  <a:tcPr marL="0" marR="0" marT="0" marB="0" anchor="ctr"/>
                </a:tc>
              </a:tr>
              <a:tr h="1041726">
                <a:tc>
                  <a:txBody>
                    <a:bodyPr/>
                    <a:lstStyle/>
                    <a:p>
                      <a:pPr marL="0" marR="0" algn="l">
                        <a:lnSpc>
                          <a:spcPct val="115000"/>
                        </a:lnSpc>
                        <a:spcBef>
                          <a:spcPts val="0"/>
                        </a:spcBef>
                        <a:spcAft>
                          <a:spcPts val="0"/>
                        </a:spcAft>
                        <a:tabLst>
                          <a:tab pos="914400" algn="l"/>
                        </a:tabLst>
                      </a:pPr>
                      <a:r>
                        <a:rPr lang="en-US" sz="1400">
                          <a:effectLst/>
                        </a:rPr>
                        <a:t> </a:t>
                      </a:r>
                      <a:endParaRPr lang="en-US" sz="1100">
                        <a:effectLst/>
                      </a:endParaRPr>
                    </a:p>
                    <a:p>
                      <a:pPr marL="0" marR="0" algn="l">
                        <a:lnSpc>
                          <a:spcPct val="115000"/>
                        </a:lnSpc>
                        <a:spcBef>
                          <a:spcPts val="0"/>
                        </a:spcBef>
                        <a:spcAft>
                          <a:spcPts val="0"/>
                        </a:spcAft>
                        <a:tabLst>
                          <a:tab pos="914400" algn="l"/>
                        </a:tabLst>
                      </a:pPr>
                      <a:r>
                        <a:rPr lang="en-US" sz="1400">
                          <a:effectLst/>
                        </a:rPr>
                        <a:t>TOTAL:</a:t>
                      </a:r>
                      <a:endParaRPr lang="en-US" sz="1100">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tabLst>
                          <a:tab pos="914400" algn="l"/>
                        </a:tabLs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tabLst>
                          <a:tab pos="914400" algn="l"/>
                        </a:tabLst>
                      </a:pPr>
                      <a:r>
                        <a:rPr lang="en-US" sz="1200" dirty="0">
                          <a:effectLst/>
                        </a:rPr>
                        <a:t> </a:t>
                      </a:r>
                      <a:endParaRPr lang="en-US" sz="1100" dirty="0">
                        <a:effectLst/>
                      </a:endParaRPr>
                    </a:p>
                    <a:p>
                      <a:pPr marL="0" marR="0" algn="l">
                        <a:lnSpc>
                          <a:spcPct val="115000"/>
                        </a:lnSpc>
                        <a:spcBef>
                          <a:spcPts val="0"/>
                        </a:spcBef>
                        <a:spcAft>
                          <a:spcPts val="0"/>
                        </a:spcAft>
                        <a:tabLst>
                          <a:tab pos="914400" algn="l"/>
                        </a:tabLst>
                      </a:pPr>
                      <a:r>
                        <a:rPr lang="en-US" sz="1200" dirty="0">
                          <a:effectLst/>
                          <a:sym typeface="Wingdings"/>
                        </a:rPr>
                        <a:t></a:t>
                      </a:r>
                      <a:r>
                        <a:rPr lang="en-US" sz="1200" dirty="0">
                          <a:effectLst/>
                        </a:rPr>
                        <a:t> </a:t>
                      </a:r>
                      <a:r>
                        <a:rPr lang="en-US" sz="1400" u="sng" dirty="0">
                          <a:effectLst/>
                        </a:rPr>
                        <a:t>THIS IS YOUR AFFORDABLE RENT.</a:t>
                      </a:r>
                      <a:r>
                        <a:rPr lang="en-US" sz="1200" dirty="0">
                          <a:effectLst/>
                        </a:rPr>
                        <a:t>  IF THE RENT AMOUNT REQUESTED EXCEEDS THIS, THE UNIT IS NOT AFFORDABLE FOR YOU.</a:t>
                      </a:r>
                      <a:endParaRPr lang="en-US" sz="1100" dirty="0">
                        <a:effectLst/>
                        <a:latin typeface="Calibri"/>
                        <a:ea typeface="Calibri"/>
                        <a:cs typeface="Times New Roman"/>
                      </a:endParaRPr>
                    </a:p>
                  </a:txBody>
                  <a:tcPr marL="68580" marR="68580" marT="0" marB="0"/>
                </a:tc>
              </a:tr>
            </a:tbl>
          </a:graphicData>
        </a:graphic>
      </p:graphicFrame>
      <p:sp>
        <p:nvSpPr>
          <p:cNvPr id="3" name="Slide Number Placeholder 2"/>
          <p:cNvSpPr>
            <a:spLocks noGrp="1"/>
          </p:cNvSpPr>
          <p:nvPr>
            <p:ph type="sldNum" sz="quarter" idx="12"/>
          </p:nvPr>
        </p:nvSpPr>
        <p:spPr/>
        <p:txBody>
          <a:bodyPr/>
          <a:lstStyle/>
          <a:p>
            <a:fld id="{BC77F9D0-06CC-4785-BD0C-E4E4269CD721}" type="slidenum">
              <a:rPr lang="en-US" smtClean="0"/>
              <a:t>25</a:t>
            </a:fld>
            <a:endParaRPr lang="en-US"/>
          </a:p>
        </p:txBody>
      </p:sp>
    </p:spTree>
    <p:extLst>
      <p:ext uri="{BB962C8B-B14F-4D97-AF65-F5344CB8AC3E}">
        <p14:creationId xmlns:p14="http://schemas.microsoft.com/office/powerpoint/2010/main" val="16969107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Calculating Your Maximum Affordable Rent</a:t>
            </a:r>
            <a:endParaRPr lang="en-US" dirty="0"/>
          </a:p>
        </p:txBody>
      </p:sp>
      <p:sp>
        <p:nvSpPr>
          <p:cNvPr id="3" name="Content Placeholder 2"/>
          <p:cNvSpPr>
            <a:spLocks noGrp="1"/>
          </p:cNvSpPr>
          <p:nvPr>
            <p:ph idx="1"/>
          </p:nvPr>
        </p:nvSpPr>
        <p:spPr/>
        <p:txBody>
          <a:bodyPr/>
          <a:lstStyle/>
          <a:p>
            <a:pPr marL="82296" indent="0">
              <a:buNone/>
            </a:pPr>
            <a:endParaRPr lang="en-US" dirty="0" smtClean="0"/>
          </a:p>
          <a:p>
            <a:pPr marL="82296" indent="0">
              <a:buNone/>
            </a:pPr>
            <a:r>
              <a:rPr lang="en-US" dirty="0" smtClean="0"/>
              <a:t>You can also use the Affordability Calculator on the CHA website at </a:t>
            </a:r>
            <a:r>
              <a:rPr lang="en-US" dirty="0">
                <a:hlinkClick r:id="rId2"/>
              </a:rPr>
              <a:t>https://</a:t>
            </a:r>
            <a:r>
              <a:rPr lang="en-US" dirty="0" smtClean="0">
                <a:hlinkClick r:id="rId2"/>
              </a:rPr>
              <a:t>www.chahousing.org/hcvp</a:t>
            </a:r>
            <a:endParaRPr lang="en-US" dirty="0" smtClean="0"/>
          </a:p>
          <a:p>
            <a:pPr marL="82296" indent="0">
              <a:buNone/>
            </a:pPr>
            <a:endParaRPr lang="en-US" dirty="0"/>
          </a:p>
          <a:p>
            <a:pPr marL="82296" indent="0">
              <a:buNone/>
            </a:pPr>
            <a:r>
              <a:rPr lang="en-US" dirty="0" smtClean="0"/>
              <a:t>At the bottom of the page is the link for the “Affordability Calculator”</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26</a:t>
            </a:fld>
            <a:endParaRPr lang="en-US"/>
          </a:p>
        </p:txBody>
      </p:sp>
    </p:spTree>
    <p:extLst>
      <p:ext uri="{BB962C8B-B14F-4D97-AF65-F5344CB8AC3E}">
        <p14:creationId xmlns:p14="http://schemas.microsoft.com/office/powerpoint/2010/main" val="4362968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82296" indent="0">
              <a:buNone/>
            </a:pPr>
            <a:endParaRPr lang="en-US" dirty="0" smtClean="0"/>
          </a:p>
          <a:p>
            <a:pPr marL="82296" indent="0">
              <a:buNone/>
            </a:pPr>
            <a:endParaRPr lang="en-US" dirty="0"/>
          </a:p>
          <a:p>
            <a:pPr marL="82296" indent="0" algn="ctr">
              <a:buNone/>
            </a:pPr>
            <a:r>
              <a:rPr lang="en-US" sz="4500" dirty="0" smtClean="0"/>
              <a:t>Your Housing Choice</a:t>
            </a:r>
            <a:endParaRPr lang="en-US" sz="4500" dirty="0"/>
          </a:p>
        </p:txBody>
      </p:sp>
      <p:sp>
        <p:nvSpPr>
          <p:cNvPr id="2" name="Slide Number Placeholder 1"/>
          <p:cNvSpPr>
            <a:spLocks noGrp="1"/>
          </p:cNvSpPr>
          <p:nvPr>
            <p:ph type="sldNum" sz="quarter" idx="12"/>
          </p:nvPr>
        </p:nvSpPr>
        <p:spPr/>
        <p:txBody>
          <a:bodyPr/>
          <a:lstStyle/>
          <a:p>
            <a:fld id="{BC77F9D0-06CC-4785-BD0C-E4E4269CD721}" type="slidenum">
              <a:rPr lang="en-US" smtClean="0"/>
              <a:t>27</a:t>
            </a:fld>
            <a:endParaRPr lang="en-US"/>
          </a:p>
        </p:txBody>
      </p:sp>
    </p:spTree>
    <p:extLst>
      <p:ext uri="{BB962C8B-B14F-4D97-AF65-F5344CB8AC3E}">
        <p14:creationId xmlns:p14="http://schemas.microsoft.com/office/powerpoint/2010/main" val="30633904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Moving within Hamilton County</a:t>
            </a:r>
            <a:endParaRPr lang="en-US" dirty="0"/>
          </a:p>
        </p:txBody>
      </p:sp>
      <p:sp>
        <p:nvSpPr>
          <p:cNvPr id="3" name="Content Placeholder 2"/>
          <p:cNvSpPr>
            <a:spLocks noGrp="1"/>
          </p:cNvSpPr>
          <p:nvPr>
            <p:ph idx="1"/>
          </p:nvPr>
        </p:nvSpPr>
        <p:spPr/>
        <p:txBody>
          <a:bodyPr/>
          <a:lstStyle/>
          <a:p>
            <a:r>
              <a:rPr lang="en-US" dirty="0" smtClean="0"/>
              <a:t>Voucher holders have the option of living anywhere in Hamilton County.</a:t>
            </a:r>
          </a:p>
          <a:p>
            <a:r>
              <a:rPr lang="en-US" dirty="0" smtClean="0"/>
              <a:t>First time Section 8 voucher holders have the option of remaining in their current unit provided it meets HQS standards, the rent is reasonable and within the established payment standards, and it is not owned by an immediate family member.</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28</a:t>
            </a:fld>
            <a:endParaRPr lang="en-US"/>
          </a:p>
        </p:txBody>
      </p:sp>
    </p:spTree>
    <p:extLst>
      <p:ext uri="{BB962C8B-B14F-4D97-AF65-F5344CB8AC3E}">
        <p14:creationId xmlns:p14="http://schemas.microsoft.com/office/powerpoint/2010/main" val="20821294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400" dirty="0" smtClean="0"/>
              <a:t>Portability </a:t>
            </a:r>
            <a:br>
              <a:rPr lang="en-US" sz="3400" dirty="0" smtClean="0"/>
            </a:br>
            <a:r>
              <a:rPr lang="en-US" sz="3400" dirty="0" smtClean="0"/>
              <a:t>Moving Outside of Hamilton County</a:t>
            </a:r>
            <a:endParaRPr lang="en-US" sz="3400" dirty="0"/>
          </a:p>
        </p:txBody>
      </p:sp>
      <p:sp>
        <p:nvSpPr>
          <p:cNvPr id="3" name="Content Placeholder 2"/>
          <p:cNvSpPr>
            <a:spLocks noGrp="1"/>
          </p:cNvSpPr>
          <p:nvPr>
            <p:ph idx="1"/>
          </p:nvPr>
        </p:nvSpPr>
        <p:spPr/>
        <p:txBody>
          <a:bodyPr>
            <a:normAutofit/>
          </a:bodyPr>
          <a:lstStyle/>
          <a:p>
            <a:r>
              <a:rPr lang="en-US" dirty="0" smtClean="0"/>
              <a:t>Voucher holders have the opportunity to live anywhere in the U.S., Puerto Rico, or the U.S. Virgin Islands as long as there is a Housing Choice Voucher (HCV) Program administered in that area. </a:t>
            </a:r>
          </a:p>
          <a:p>
            <a:endParaRPr lang="en-US" dirty="0"/>
          </a:p>
          <a:p>
            <a:pPr marL="82296" indent="0">
              <a:buNone/>
            </a:pPr>
            <a:r>
              <a:rPr lang="en-US" sz="2800" b="1" dirty="0" err="1" smtClean="0"/>
              <a:t>Vash</a:t>
            </a:r>
            <a:r>
              <a:rPr lang="en-US" sz="2800" b="1" dirty="0" smtClean="0"/>
              <a:t> Program Participants:</a:t>
            </a:r>
            <a:r>
              <a:rPr lang="en-US" sz="2800" dirty="0" smtClean="0"/>
              <a:t>  Contact your case worker for additional rules on portability.</a:t>
            </a:r>
            <a:endParaRPr lang="en-US" sz="2800" dirty="0"/>
          </a:p>
        </p:txBody>
      </p:sp>
      <p:sp>
        <p:nvSpPr>
          <p:cNvPr id="4" name="Slide Number Placeholder 3"/>
          <p:cNvSpPr>
            <a:spLocks noGrp="1"/>
          </p:cNvSpPr>
          <p:nvPr>
            <p:ph type="sldNum" sz="quarter" idx="12"/>
          </p:nvPr>
        </p:nvSpPr>
        <p:spPr/>
        <p:txBody>
          <a:bodyPr/>
          <a:lstStyle/>
          <a:p>
            <a:fld id="{BC77F9D0-06CC-4785-BD0C-E4E4269CD721}" type="slidenum">
              <a:rPr lang="en-US" smtClean="0"/>
              <a:t>29</a:t>
            </a:fld>
            <a:endParaRPr lang="en-US"/>
          </a:p>
        </p:txBody>
      </p:sp>
    </p:spTree>
    <p:extLst>
      <p:ext uri="{BB962C8B-B14F-4D97-AF65-F5344CB8AC3E}">
        <p14:creationId xmlns:p14="http://schemas.microsoft.com/office/powerpoint/2010/main" val="2336329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Agenda</a:t>
            </a:r>
            <a:endParaRPr lang="en-US" dirty="0"/>
          </a:p>
        </p:txBody>
      </p:sp>
      <p:sp>
        <p:nvSpPr>
          <p:cNvPr id="3" name="Content Placeholder 2"/>
          <p:cNvSpPr>
            <a:spLocks noGrp="1"/>
          </p:cNvSpPr>
          <p:nvPr>
            <p:ph idx="1"/>
          </p:nvPr>
        </p:nvSpPr>
        <p:spPr/>
        <p:txBody>
          <a:bodyPr>
            <a:normAutofit/>
          </a:bodyPr>
          <a:lstStyle/>
          <a:p>
            <a:pPr marL="596646" indent="-514350">
              <a:buAutoNum type="arabicPeriod"/>
            </a:pPr>
            <a:r>
              <a:rPr lang="en-US" sz="2500" dirty="0" smtClean="0"/>
              <a:t>Housing Choice Voucher Program Overview</a:t>
            </a:r>
          </a:p>
          <a:p>
            <a:pPr marL="596646" indent="-514350">
              <a:buAutoNum type="arabicPeriod"/>
            </a:pPr>
            <a:r>
              <a:rPr lang="en-US" sz="2500" dirty="0" smtClean="0"/>
              <a:t>Responsibility of CHA, the Family and the Owner</a:t>
            </a:r>
          </a:p>
          <a:p>
            <a:pPr marL="596646" indent="-514350">
              <a:buAutoNum type="arabicPeriod"/>
            </a:pPr>
            <a:r>
              <a:rPr lang="en-US" sz="2500" dirty="0" smtClean="0"/>
              <a:t>Housing Choice Voucher</a:t>
            </a:r>
          </a:p>
          <a:p>
            <a:pPr marL="596646" indent="-514350">
              <a:buAutoNum type="arabicPeriod"/>
            </a:pPr>
            <a:r>
              <a:rPr lang="en-US" sz="2500" dirty="0" smtClean="0"/>
              <a:t>Occupancy and Payment Standards </a:t>
            </a:r>
          </a:p>
          <a:p>
            <a:pPr marL="596646" indent="-514350">
              <a:buAutoNum type="arabicPeriod"/>
            </a:pPr>
            <a:r>
              <a:rPr lang="en-US" sz="2500" dirty="0" smtClean="0"/>
              <a:t>Your Housing Choice</a:t>
            </a:r>
          </a:p>
          <a:p>
            <a:pPr marL="596646" indent="-514350">
              <a:buAutoNum type="arabicPeriod"/>
            </a:pPr>
            <a:r>
              <a:rPr lang="en-US" sz="2500" dirty="0" smtClean="0"/>
              <a:t>Housing Quality Standards (HQS) Inspection Requirements </a:t>
            </a:r>
          </a:p>
          <a:p>
            <a:pPr marL="596646" indent="-514350">
              <a:buAutoNum type="arabicPeriod"/>
            </a:pPr>
            <a:r>
              <a:rPr lang="en-US" sz="2500" dirty="0" smtClean="0"/>
              <a:t>Next Steps – After Finding the Right Unit</a:t>
            </a:r>
          </a:p>
          <a:p>
            <a:pPr marL="596646" indent="-514350">
              <a:buAutoNum type="arabicPeriod"/>
            </a:pPr>
            <a:r>
              <a:rPr lang="en-US" sz="2500" dirty="0" smtClean="0"/>
              <a:t>Briefing Packet</a:t>
            </a:r>
            <a:endParaRPr lang="en-US" sz="2500" dirty="0"/>
          </a:p>
        </p:txBody>
      </p:sp>
      <p:sp>
        <p:nvSpPr>
          <p:cNvPr id="4" name="Slide Number Placeholder 3"/>
          <p:cNvSpPr>
            <a:spLocks noGrp="1"/>
          </p:cNvSpPr>
          <p:nvPr>
            <p:ph type="sldNum" sz="quarter" idx="12"/>
          </p:nvPr>
        </p:nvSpPr>
        <p:spPr/>
        <p:txBody>
          <a:bodyPr/>
          <a:lstStyle/>
          <a:p>
            <a:fld id="{BC77F9D0-06CC-4785-BD0C-E4E4269CD721}" type="slidenum">
              <a:rPr lang="en-US" smtClean="0"/>
              <a:t>3</a:t>
            </a:fld>
            <a:endParaRPr lang="en-US"/>
          </a:p>
        </p:txBody>
      </p:sp>
    </p:spTree>
    <p:extLst>
      <p:ext uri="{BB962C8B-B14F-4D97-AF65-F5344CB8AC3E}">
        <p14:creationId xmlns:p14="http://schemas.microsoft.com/office/powerpoint/2010/main" val="37198125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dirty="0" smtClean="0"/>
              <a:t>Portability</a:t>
            </a:r>
            <a:br>
              <a:rPr lang="en-US" sz="3600" dirty="0" smtClean="0"/>
            </a:br>
            <a:r>
              <a:rPr lang="en-US" sz="3600" dirty="0" smtClean="0"/>
              <a:t>Moving Outside of Hamilton County</a:t>
            </a:r>
            <a:endParaRPr lang="en-US" sz="3600" dirty="0"/>
          </a:p>
        </p:txBody>
      </p:sp>
      <p:sp>
        <p:nvSpPr>
          <p:cNvPr id="3" name="Content Placeholder 2"/>
          <p:cNvSpPr>
            <a:spLocks noGrp="1"/>
          </p:cNvSpPr>
          <p:nvPr>
            <p:ph idx="1"/>
          </p:nvPr>
        </p:nvSpPr>
        <p:spPr/>
        <p:txBody>
          <a:bodyPr>
            <a:normAutofit fontScale="85000" lnSpcReduction="20000"/>
          </a:bodyPr>
          <a:lstStyle/>
          <a:p>
            <a:r>
              <a:rPr lang="en-US" dirty="0" smtClean="0"/>
              <a:t>To port your voucher, you must:</a:t>
            </a:r>
          </a:p>
          <a:p>
            <a:pPr lvl="1"/>
            <a:r>
              <a:rPr lang="en-US" dirty="0" smtClean="0"/>
              <a:t>Before moving to another jurisdiction, you must submit the “Voucher Holder Request for Portability” form by fax, email, mail or drop in the drop slot at our main office.  You will then be contacted by the portability specialist for further instructions.  </a:t>
            </a:r>
          </a:p>
          <a:p>
            <a:pPr lvl="1"/>
            <a:r>
              <a:rPr lang="en-US" dirty="0" smtClean="0"/>
              <a:t>Obtain the name, address, </a:t>
            </a:r>
            <a:r>
              <a:rPr lang="en-US" dirty="0" smtClean="0"/>
              <a:t>telephone, fax </a:t>
            </a:r>
            <a:r>
              <a:rPr lang="en-US" dirty="0" smtClean="0"/>
              <a:t>number, and contact person of the Housing </a:t>
            </a:r>
            <a:r>
              <a:rPr lang="en-US" dirty="0" smtClean="0"/>
              <a:t>Authority for the area you wish to move to, </a:t>
            </a:r>
            <a:r>
              <a:rPr lang="en-US" dirty="0" smtClean="0"/>
              <a:t>and include this information on the form.  </a:t>
            </a:r>
          </a:p>
          <a:p>
            <a:endParaRPr lang="en-US" dirty="0"/>
          </a:p>
          <a:p>
            <a:pPr marL="82296" indent="0">
              <a:buNone/>
            </a:pPr>
            <a:r>
              <a:rPr lang="en-US" sz="2800" b="1" dirty="0" err="1"/>
              <a:t>Vash</a:t>
            </a:r>
            <a:r>
              <a:rPr lang="en-US" sz="2800" b="1" dirty="0"/>
              <a:t> Program Participants:</a:t>
            </a:r>
            <a:r>
              <a:rPr lang="en-US" sz="2800" dirty="0"/>
              <a:t>  Contact your case worker for additional rules on portability.</a:t>
            </a:r>
          </a:p>
          <a:p>
            <a:pPr marL="82296" indent="0">
              <a:buNone/>
            </a:pPr>
            <a:endParaRPr lang="en-US" dirty="0" smtClean="0"/>
          </a:p>
        </p:txBody>
      </p:sp>
      <p:sp>
        <p:nvSpPr>
          <p:cNvPr id="4" name="Slide Number Placeholder 3"/>
          <p:cNvSpPr>
            <a:spLocks noGrp="1"/>
          </p:cNvSpPr>
          <p:nvPr>
            <p:ph type="sldNum" sz="quarter" idx="12"/>
          </p:nvPr>
        </p:nvSpPr>
        <p:spPr/>
        <p:txBody>
          <a:bodyPr/>
          <a:lstStyle/>
          <a:p>
            <a:fld id="{BC77F9D0-06CC-4785-BD0C-E4E4269CD721}" type="slidenum">
              <a:rPr lang="en-US" smtClean="0"/>
              <a:t>30</a:t>
            </a:fld>
            <a:endParaRPr lang="en-US"/>
          </a:p>
        </p:txBody>
      </p:sp>
    </p:spTree>
    <p:extLst>
      <p:ext uri="{BB962C8B-B14F-4D97-AF65-F5344CB8AC3E}">
        <p14:creationId xmlns:p14="http://schemas.microsoft.com/office/powerpoint/2010/main" val="11443905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dirty="0" smtClean="0"/>
              <a:t>Portability</a:t>
            </a:r>
            <a:br>
              <a:rPr lang="en-US" sz="3600" dirty="0" smtClean="0"/>
            </a:br>
            <a:r>
              <a:rPr lang="en-US" sz="3600" dirty="0" smtClean="0"/>
              <a:t>Moving Outside of Hamilton County</a:t>
            </a:r>
            <a:endParaRPr lang="en-US" sz="3600" dirty="0"/>
          </a:p>
        </p:txBody>
      </p:sp>
      <p:sp>
        <p:nvSpPr>
          <p:cNvPr id="3" name="Content Placeholder 2"/>
          <p:cNvSpPr>
            <a:spLocks noGrp="1"/>
          </p:cNvSpPr>
          <p:nvPr>
            <p:ph idx="1"/>
          </p:nvPr>
        </p:nvSpPr>
        <p:spPr/>
        <p:txBody>
          <a:bodyPr>
            <a:normAutofit fontScale="55000" lnSpcReduction="20000"/>
          </a:bodyPr>
          <a:lstStyle/>
          <a:p>
            <a:pPr marL="82296" indent="0">
              <a:buNone/>
            </a:pPr>
            <a:r>
              <a:rPr lang="en-US" sz="4400" b="1" dirty="0" smtClean="0"/>
              <a:t>Things to keep in mind when Porting</a:t>
            </a:r>
          </a:p>
          <a:p>
            <a:r>
              <a:rPr lang="en-US" sz="4400" dirty="0" smtClean="0"/>
              <a:t>The advantages of portability allow families the flexibility to relocate with assistance, however you should familiarize yourself with your potential location before deciding to move there.  (Some consider relocating for a new job/school, proximity to other family members, increased choices for a home, etc.)</a:t>
            </a:r>
          </a:p>
          <a:p>
            <a:r>
              <a:rPr lang="en-US" sz="4400" dirty="0" smtClean="0"/>
              <a:t>Comply with the rules and regulations of the receiving Housing Authority, which may differ from CHA. </a:t>
            </a:r>
          </a:p>
          <a:p>
            <a:pPr lvl="1"/>
            <a:r>
              <a:rPr lang="en-US" sz="4400" dirty="0" smtClean="0"/>
              <a:t>Portability procedures in the new jurisdiction could be different from CHA’s.</a:t>
            </a:r>
          </a:p>
          <a:p>
            <a:pPr lvl="1"/>
            <a:r>
              <a:rPr lang="en-US" sz="4400" dirty="0" smtClean="0"/>
              <a:t>It is important to seek information and pay close attention to requirements at both PHAs.</a:t>
            </a:r>
          </a:p>
        </p:txBody>
      </p:sp>
      <p:sp>
        <p:nvSpPr>
          <p:cNvPr id="4" name="Slide Number Placeholder 3"/>
          <p:cNvSpPr>
            <a:spLocks noGrp="1"/>
          </p:cNvSpPr>
          <p:nvPr>
            <p:ph type="sldNum" sz="quarter" idx="12"/>
          </p:nvPr>
        </p:nvSpPr>
        <p:spPr/>
        <p:txBody>
          <a:bodyPr/>
          <a:lstStyle/>
          <a:p>
            <a:fld id="{BC77F9D0-06CC-4785-BD0C-E4E4269CD721}" type="slidenum">
              <a:rPr lang="en-US" smtClean="0"/>
              <a:t>31</a:t>
            </a:fld>
            <a:endParaRPr lang="en-US"/>
          </a:p>
        </p:txBody>
      </p:sp>
    </p:spTree>
    <p:extLst>
      <p:ext uri="{BB962C8B-B14F-4D97-AF65-F5344CB8AC3E}">
        <p14:creationId xmlns:p14="http://schemas.microsoft.com/office/powerpoint/2010/main" val="14241602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dirty="0" smtClean="0"/>
              <a:t>Portability</a:t>
            </a:r>
            <a:br>
              <a:rPr lang="en-US" sz="3600" dirty="0" smtClean="0"/>
            </a:br>
            <a:r>
              <a:rPr lang="en-US" sz="3600" dirty="0" smtClean="0"/>
              <a:t>Moving Outside of Hamilton County</a:t>
            </a:r>
            <a:endParaRPr lang="en-US" sz="3600" dirty="0"/>
          </a:p>
        </p:txBody>
      </p:sp>
      <p:sp>
        <p:nvSpPr>
          <p:cNvPr id="3" name="Content Placeholder 2"/>
          <p:cNvSpPr>
            <a:spLocks noGrp="1"/>
          </p:cNvSpPr>
          <p:nvPr>
            <p:ph idx="1"/>
          </p:nvPr>
        </p:nvSpPr>
        <p:spPr/>
        <p:txBody>
          <a:bodyPr>
            <a:normAutofit fontScale="70000" lnSpcReduction="20000"/>
          </a:bodyPr>
          <a:lstStyle/>
          <a:p>
            <a:pPr marL="82296" indent="0">
              <a:buNone/>
            </a:pPr>
            <a:r>
              <a:rPr lang="en-US" b="1" dirty="0" smtClean="0"/>
              <a:t>Policies Applicable under Portability</a:t>
            </a:r>
          </a:p>
          <a:p>
            <a:r>
              <a:rPr lang="en-US" dirty="0" smtClean="0"/>
              <a:t>Once you port out, the receiving PHA sets the standards for the program.  The receiving PHA will set and manage:</a:t>
            </a:r>
          </a:p>
          <a:p>
            <a:pPr>
              <a:buFont typeface="Wingdings" pitchFamily="2" charset="2"/>
              <a:buChar char="Ø"/>
            </a:pPr>
            <a:r>
              <a:rPr lang="en-US" dirty="0" smtClean="0"/>
              <a:t>The income limit applicable to the family	</a:t>
            </a:r>
          </a:p>
          <a:p>
            <a:pPr>
              <a:buFont typeface="Wingdings" pitchFamily="2" charset="2"/>
              <a:buChar char="Ø"/>
            </a:pPr>
            <a:r>
              <a:rPr lang="en-US" dirty="0" smtClean="0"/>
              <a:t>Voucher extensions available for searchers</a:t>
            </a:r>
          </a:p>
          <a:p>
            <a:pPr>
              <a:buFont typeface="Wingdings" pitchFamily="2" charset="2"/>
              <a:buChar char="Ø"/>
            </a:pPr>
            <a:r>
              <a:rPr lang="en-US" dirty="0" smtClean="0"/>
              <a:t>Voucher Payment Standards</a:t>
            </a:r>
          </a:p>
          <a:p>
            <a:pPr>
              <a:buFont typeface="Wingdings" pitchFamily="2" charset="2"/>
              <a:buChar char="Ø"/>
            </a:pPr>
            <a:r>
              <a:rPr lang="en-US" dirty="0" smtClean="0"/>
              <a:t>Suspension of voucher term after submission of request for tenancy approval</a:t>
            </a:r>
          </a:p>
          <a:p>
            <a:pPr>
              <a:buFont typeface="Wingdings" pitchFamily="2" charset="2"/>
              <a:buChar char="Ø"/>
            </a:pPr>
            <a:r>
              <a:rPr lang="en-US" dirty="0" smtClean="0"/>
              <a:t>Policies and procedures related to tenancy</a:t>
            </a:r>
          </a:p>
          <a:p>
            <a:pPr>
              <a:buFont typeface="Wingdings" pitchFamily="2" charset="2"/>
              <a:buChar char="Ø"/>
            </a:pPr>
            <a:r>
              <a:rPr lang="en-US" dirty="0" smtClean="0"/>
              <a:t>INS verification of citizenship or requests for criminal background checks, where applicable</a:t>
            </a:r>
          </a:p>
          <a:p>
            <a:pPr>
              <a:buFont typeface="Wingdings" pitchFamily="2" charset="2"/>
              <a:buChar char="Ø"/>
            </a:pPr>
            <a:r>
              <a:rPr lang="en-US" dirty="0" smtClean="0"/>
              <a:t>Executing the first lease under the voucher</a:t>
            </a:r>
          </a:p>
          <a:p>
            <a:pPr>
              <a:buFont typeface="Wingdings" pitchFamily="2" charset="2"/>
              <a:buChar char="Ø"/>
            </a:pPr>
            <a:r>
              <a:rPr lang="en-US" dirty="0" smtClean="0"/>
              <a:t>Subsidy standards</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32</a:t>
            </a:fld>
            <a:endParaRPr lang="en-US"/>
          </a:p>
        </p:txBody>
      </p:sp>
    </p:spTree>
    <p:extLst>
      <p:ext uri="{BB962C8B-B14F-4D97-AF65-F5344CB8AC3E}">
        <p14:creationId xmlns:p14="http://schemas.microsoft.com/office/powerpoint/2010/main" val="18561920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dirty="0" smtClean="0"/>
              <a:t>Searching for a unit – Facts to Consider</a:t>
            </a:r>
            <a:endParaRPr lang="en-US" sz="3200" dirty="0"/>
          </a:p>
        </p:txBody>
      </p:sp>
      <p:sp>
        <p:nvSpPr>
          <p:cNvPr id="3" name="Content Placeholder 2"/>
          <p:cNvSpPr>
            <a:spLocks noGrp="1"/>
          </p:cNvSpPr>
          <p:nvPr>
            <p:ph idx="1"/>
          </p:nvPr>
        </p:nvSpPr>
        <p:spPr/>
        <p:txBody>
          <a:bodyPr/>
          <a:lstStyle/>
          <a:p>
            <a:r>
              <a:rPr lang="en-US" dirty="0" smtClean="0"/>
              <a:t>Searching for housing in low poverty areas will help you gain access to:</a:t>
            </a:r>
          </a:p>
          <a:p>
            <a:pPr lvl="1"/>
            <a:r>
              <a:rPr lang="en-US" dirty="0" smtClean="0"/>
              <a:t>Higher quality housing</a:t>
            </a:r>
          </a:p>
          <a:p>
            <a:pPr lvl="1"/>
            <a:r>
              <a:rPr lang="en-US" dirty="0" smtClean="0"/>
              <a:t>Improved employment opportunities</a:t>
            </a:r>
          </a:p>
          <a:p>
            <a:pPr lvl="1"/>
            <a:r>
              <a:rPr lang="en-US" dirty="0" smtClean="0"/>
              <a:t>Playgrounds and better schools</a:t>
            </a:r>
          </a:p>
          <a:p>
            <a:pPr lvl="1"/>
            <a:r>
              <a:rPr lang="en-US" dirty="0" smtClean="0"/>
              <a:t>Community and educational resources</a:t>
            </a:r>
          </a:p>
          <a:p>
            <a:pPr lvl="1"/>
            <a:r>
              <a:rPr lang="en-US" dirty="0" smtClean="0"/>
              <a:t>Shopping and public transportation</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33</a:t>
            </a:fld>
            <a:endParaRPr lang="en-US"/>
          </a:p>
        </p:txBody>
      </p:sp>
    </p:spTree>
    <p:extLst>
      <p:ext uri="{BB962C8B-B14F-4D97-AF65-F5344CB8AC3E}">
        <p14:creationId xmlns:p14="http://schemas.microsoft.com/office/powerpoint/2010/main" val="36640405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Searching for a unit – Facts to Consider</a:t>
            </a:r>
            <a:endParaRPr lang="en-US" sz="3200" dirty="0"/>
          </a:p>
        </p:txBody>
      </p:sp>
      <p:sp>
        <p:nvSpPr>
          <p:cNvPr id="3" name="Content Placeholder 2"/>
          <p:cNvSpPr>
            <a:spLocks noGrp="1"/>
          </p:cNvSpPr>
          <p:nvPr>
            <p:ph idx="1"/>
          </p:nvPr>
        </p:nvSpPr>
        <p:spPr/>
        <p:txBody>
          <a:bodyPr>
            <a:normAutofit fontScale="47500" lnSpcReduction="20000"/>
          </a:bodyPr>
          <a:lstStyle/>
          <a:p>
            <a:pPr marL="82296" indent="0" algn="ctr">
              <a:buNone/>
            </a:pPr>
            <a:r>
              <a:rPr lang="en-US" sz="4200" b="1" dirty="0" smtClean="0"/>
              <a:t>FOR THOSE ALREADY ON THE PROGRAM WHO ARE RELOCATING FROM ONE SUBSIDIZED UNIT TO ANOTHER…</a:t>
            </a:r>
          </a:p>
          <a:p>
            <a:pPr>
              <a:buFont typeface="Wingdings" pitchFamily="2" charset="2"/>
              <a:buChar char="§"/>
            </a:pPr>
            <a:r>
              <a:rPr lang="en-US" sz="4800" dirty="0" smtClean="0"/>
              <a:t>If you see that you will not be moving by the move out date given on the “move out notice” form, you will need to complete the “request for continued occupancy” form and you and your current property owner/manager will both need to sign it.  Then fax, email, mail or drop it in the drop slot at our office for processing.  </a:t>
            </a:r>
          </a:p>
          <a:p>
            <a:pPr>
              <a:buFont typeface="Wingdings" pitchFamily="2" charset="2"/>
              <a:buChar char="§"/>
            </a:pPr>
            <a:r>
              <a:rPr lang="en-US" sz="4800" dirty="0" smtClean="0"/>
              <a:t>This will continue payments to your current landlord as you continue to search for another unit to move to.</a:t>
            </a:r>
          </a:p>
          <a:p>
            <a:pPr>
              <a:buFont typeface="Wingdings" pitchFamily="2" charset="2"/>
              <a:buChar char="§"/>
            </a:pPr>
            <a:r>
              <a:rPr lang="en-US" sz="4800" dirty="0" smtClean="0"/>
              <a:t>If you decide to cancel your move completely and remain in your current unit, you will also complete this form and indicate that you are cancelling your move</a:t>
            </a:r>
            <a:r>
              <a:rPr lang="en-US" dirty="0" smtClean="0"/>
              <a:t>.  </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34</a:t>
            </a:fld>
            <a:endParaRPr lang="en-US"/>
          </a:p>
        </p:txBody>
      </p:sp>
    </p:spTree>
    <p:extLst>
      <p:ext uri="{BB962C8B-B14F-4D97-AF65-F5344CB8AC3E}">
        <p14:creationId xmlns:p14="http://schemas.microsoft.com/office/powerpoint/2010/main" val="31627798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Screening the Owner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Below are suggested questions to ask the owner or broker before renting from them:</a:t>
            </a:r>
          </a:p>
          <a:p>
            <a:pPr lvl="1"/>
            <a:r>
              <a:rPr lang="en-US" dirty="0" smtClean="0"/>
              <a:t>What is the monthly rent for the unit?</a:t>
            </a:r>
          </a:p>
          <a:p>
            <a:pPr lvl="1"/>
            <a:r>
              <a:rPr lang="en-US" dirty="0" smtClean="0"/>
              <a:t>Have you rented with Section 8 before?</a:t>
            </a:r>
          </a:p>
          <a:p>
            <a:pPr lvl="2"/>
            <a:r>
              <a:rPr lang="en-US" dirty="0" smtClean="0"/>
              <a:t>Have you rented this unit with Section 8 before?</a:t>
            </a:r>
          </a:p>
          <a:p>
            <a:pPr lvl="1"/>
            <a:r>
              <a:rPr lang="en-US" dirty="0" smtClean="0"/>
              <a:t>Will the rent include utilities, and if so, which are included, and which am I responsible for?</a:t>
            </a:r>
          </a:p>
          <a:p>
            <a:pPr lvl="1"/>
            <a:r>
              <a:rPr lang="en-US" dirty="0" smtClean="0"/>
              <a:t>Are there any fees associated with moving, such as utility deposits and security deposits?</a:t>
            </a:r>
          </a:p>
        </p:txBody>
      </p:sp>
      <p:sp>
        <p:nvSpPr>
          <p:cNvPr id="4" name="Slide Number Placeholder 3"/>
          <p:cNvSpPr>
            <a:spLocks noGrp="1"/>
          </p:cNvSpPr>
          <p:nvPr>
            <p:ph type="sldNum" sz="quarter" idx="12"/>
          </p:nvPr>
        </p:nvSpPr>
        <p:spPr/>
        <p:txBody>
          <a:bodyPr/>
          <a:lstStyle/>
          <a:p>
            <a:fld id="{BC77F9D0-06CC-4785-BD0C-E4E4269CD721}" type="slidenum">
              <a:rPr lang="en-US" smtClean="0"/>
              <a:t>35</a:t>
            </a:fld>
            <a:endParaRPr lang="en-US"/>
          </a:p>
        </p:txBody>
      </p:sp>
    </p:spTree>
    <p:extLst>
      <p:ext uri="{BB962C8B-B14F-4D97-AF65-F5344CB8AC3E}">
        <p14:creationId xmlns:p14="http://schemas.microsoft.com/office/powerpoint/2010/main" val="25056471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82296" indent="0">
              <a:buNone/>
            </a:pPr>
            <a:endParaRPr lang="en-US" dirty="0" smtClean="0"/>
          </a:p>
          <a:p>
            <a:pPr marL="82296" indent="0">
              <a:buNone/>
            </a:pPr>
            <a:endParaRPr lang="en-US" dirty="0"/>
          </a:p>
          <a:p>
            <a:pPr marL="82296" indent="0" algn="ctr">
              <a:buNone/>
            </a:pPr>
            <a:r>
              <a:rPr lang="en-US" b="1" dirty="0" smtClean="0"/>
              <a:t>Fair Housing and Equal Opportunity</a:t>
            </a:r>
            <a:endParaRPr lang="en-US" b="1" dirty="0"/>
          </a:p>
        </p:txBody>
      </p:sp>
      <p:sp>
        <p:nvSpPr>
          <p:cNvPr id="2" name="Slide Number Placeholder 1"/>
          <p:cNvSpPr>
            <a:spLocks noGrp="1"/>
          </p:cNvSpPr>
          <p:nvPr>
            <p:ph type="sldNum" sz="quarter" idx="12"/>
          </p:nvPr>
        </p:nvSpPr>
        <p:spPr/>
        <p:txBody>
          <a:bodyPr/>
          <a:lstStyle/>
          <a:p>
            <a:fld id="{BC77F9D0-06CC-4785-BD0C-E4E4269CD721}" type="slidenum">
              <a:rPr lang="en-US" smtClean="0"/>
              <a:t>36</a:t>
            </a:fld>
            <a:endParaRPr lang="en-US"/>
          </a:p>
        </p:txBody>
      </p:sp>
    </p:spTree>
    <p:extLst>
      <p:ext uri="{BB962C8B-B14F-4D97-AF65-F5344CB8AC3E}">
        <p14:creationId xmlns:p14="http://schemas.microsoft.com/office/powerpoint/2010/main" val="28022438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100" dirty="0" smtClean="0"/>
              <a:t>If You Feel You Have Been Discriminated Against in Your Housing Search</a:t>
            </a:r>
            <a:endParaRPr lang="en-US" sz="3100" dirty="0"/>
          </a:p>
        </p:txBody>
      </p:sp>
      <p:sp>
        <p:nvSpPr>
          <p:cNvPr id="3" name="Content Placeholder 2"/>
          <p:cNvSpPr>
            <a:spLocks noGrp="1"/>
          </p:cNvSpPr>
          <p:nvPr>
            <p:ph idx="1"/>
          </p:nvPr>
        </p:nvSpPr>
        <p:spPr/>
        <p:txBody>
          <a:bodyPr>
            <a:normAutofit lnSpcReduction="10000"/>
          </a:bodyPr>
          <a:lstStyle/>
          <a:p>
            <a:r>
              <a:rPr lang="en-US" sz="2400" dirty="0"/>
              <a:t>The Fair Housing Act (and amendments) makes it illegal to discriminate in the buying, selling or renting of a home because of a person’s race, color, national origin, religion, sex, familial status and disability. Familial status includes children under the age of 18 living with parents or legal custodians, pregnant women and people securing custody of children under the age of 18.</a:t>
            </a:r>
          </a:p>
          <a:p>
            <a:r>
              <a:rPr lang="en-US" sz="2400" dirty="0"/>
              <a:t>To learn more about your legal rights and Fair Housing from the Department of Housing &amp; Urban Development (HUD</a:t>
            </a:r>
            <a:r>
              <a:rPr lang="en-US" sz="2400" dirty="0" smtClean="0"/>
              <a:t>) go to </a:t>
            </a:r>
            <a:r>
              <a:rPr lang="en-US" sz="2400" dirty="0">
                <a:hlinkClick r:id="rId2"/>
              </a:rPr>
              <a:t>https://www.hud.gov/program_offices/fair_housing_equal_opp</a:t>
            </a:r>
            <a:endParaRPr lang="en-US" sz="2400" dirty="0"/>
          </a:p>
          <a:p>
            <a:pPr marL="82296" indent="0">
              <a:buNone/>
            </a:pPr>
            <a:endParaRPr lang="en-US" sz="2400" dirty="0"/>
          </a:p>
        </p:txBody>
      </p:sp>
      <p:sp>
        <p:nvSpPr>
          <p:cNvPr id="4" name="Slide Number Placeholder 3"/>
          <p:cNvSpPr>
            <a:spLocks noGrp="1"/>
          </p:cNvSpPr>
          <p:nvPr>
            <p:ph type="sldNum" sz="quarter" idx="12"/>
          </p:nvPr>
        </p:nvSpPr>
        <p:spPr/>
        <p:txBody>
          <a:bodyPr/>
          <a:lstStyle/>
          <a:p>
            <a:fld id="{BC77F9D0-06CC-4785-BD0C-E4E4269CD721}" type="slidenum">
              <a:rPr lang="en-US" smtClean="0"/>
              <a:t>37</a:t>
            </a:fld>
            <a:endParaRPr lang="en-US"/>
          </a:p>
        </p:txBody>
      </p:sp>
    </p:spTree>
    <p:extLst>
      <p:ext uri="{BB962C8B-B14F-4D97-AF65-F5344CB8AC3E}">
        <p14:creationId xmlns:p14="http://schemas.microsoft.com/office/powerpoint/2010/main" val="30377662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Policies Related to Persons with Disabilities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CHA will make reasonable accommodation to persons with disabilities to ensure that they may fully access and use the HCVP and related services.</a:t>
            </a:r>
          </a:p>
          <a:p>
            <a:r>
              <a:rPr lang="en-US" dirty="0" smtClean="0"/>
              <a:t>CHA will provide an opportunity for an applicant or participant to request an accommodation on the application and other forms.  The policy is intended to afford persons with disabilities equal opportunity to obtain the same results and gain the same benefits as those who do not have disabilities.</a:t>
            </a:r>
          </a:p>
          <a:p>
            <a:r>
              <a:rPr lang="en-US" dirty="0" smtClean="0"/>
              <a:t>CHA will review all requests and will make a determination based on the information provided.  In accordance with Section 504 of the 1973 Rehabilitation Act, if the need for the accommodation is not readily apparent, the family must explain the relationship between the requested accommodation and the disability.  In order for CHA to approve a request for reasonable accommodation, the applicant or participant may be required to submit documentation from a medical professional to support the request.  </a:t>
            </a:r>
          </a:p>
          <a:p>
            <a:r>
              <a:rPr lang="en-US" dirty="0" smtClean="0"/>
              <a:t>CHA may deny the request if it will cause an undue financial or administrative burden or will change the fundamental nature of the program.  CHA will notify applicants and participants in writing if it denies the request.</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38</a:t>
            </a:fld>
            <a:endParaRPr lang="en-US"/>
          </a:p>
        </p:txBody>
      </p:sp>
    </p:spTree>
    <p:extLst>
      <p:ext uri="{BB962C8B-B14F-4D97-AF65-F5344CB8AC3E}">
        <p14:creationId xmlns:p14="http://schemas.microsoft.com/office/powerpoint/2010/main" val="9542829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Violence Against Women Act</a:t>
            </a:r>
            <a:endParaRPr lang="en-US" dirty="0"/>
          </a:p>
        </p:txBody>
      </p:sp>
      <p:sp>
        <p:nvSpPr>
          <p:cNvPr id="3" name="Content Placeholder 2"/>
          <p:cNvSpPr>
            <a:spLocks noGrp="1"/>
          </p:cNvSpPr>
          <p:nvPr>
            <p:ph idx="1"/>
          </p:nvPr>
        </p:nvSpPr>
        <p:spPr/>
        <p:txBody>
          <a:bodyPr>
            <a:noAutofit/>
          </a:bodyPr>
          <a:lstStyle/>
          <a:p>
            <a:r>
              <a:rPr lang="en-US" sz="1800" dirty="0" smtClean="0"/>
              <a:t>The Violence Against Women Act (VAWA) is a federal law providing protections for applicants, tenants, and families assisted in the Section 8, public housing, and other HUD-funded programs.  Under VAWA, victims of domestic violence, dating violence, sexual assault, and stalking may not be denied admission to, denied assistance under, terminated from participation in, or evicted from Section 8-assisted housing on the basis of or as a direct result of the fact that the applicant or participant is or has been a VAWA victim.</a:t>
            </a:r>
          </a:p>
          <a:p>
            <a:r>
              <a:rPr lang="en-US" sz="1800" dirty="0" smtClean="0"/>
              <a:t>Under the regulations, CHA can terminate HCVP assistance to those who commit acts of domestic violence, dating violence, sexual assault, or stalking against household members.  VAWA also enables owners to evict abusers by “bifurcating” a lease to remove a person who has committed the abuse.  </a:t>
            </a:r>
          </a:p>
          <a:p>
            <a:r>
              <a:rPr lang="en-US" sz="1800" dirty="0" smtClean="0"/>
              <a:t>The regulations also permit CHA to terminate HCVP assistance to VAWA victims, or owners to evict VAWA victims, on independent grounds unrelated to their status as VAWA victims. </a:t>
            </a:r>
            <a:endParaRPr lang="en-US" sz="1800" dirty="0"/>
          </a:p>
        </p:txBody>
      </p:sp>
      <p:sp>
        <p:nvSpPr>
          <p:cNvPr id="4" name="Slide Number Placeholder 3"/>
          <p:cNvSpPr>
            <a:spLocks noGrp="1"/>
          </p:cNvSpPr>
          <p:nvPr>
            <p:ph type="sldNum" sz="quarter" idx="12"/>
          </p:nvPr>
        </p:nvSpPr>
        <p:spPr/>
        <p:txBody>
          <a:bodyPr/>
          <a:lstStyle/>
          <a:p>
            <a:fld id="{BC77F9D0-06CC-4785-BD0C-E4E4269CD721}" type="slidenum">
              <a:rPr lang="en-US" smtClean="0"/>
              <a:t>39</a:t>
            </a:fld>
            <a:endParaRPr lang="en-US"/>
          </a:p>
        </p:txBody>
      </p:sp>
    </p:spTree>
    <p:extLst>
      <p:ext uri="{BB962C8B-B14F-4D97-AF65-F5344CB8AC3E}">
        <p14:creationId xmlns:p14="http://schemas.microsoft.com/office/powerpoint/2010/main" val="2094689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82296" indent="0" algn="ctr">
              <a:buNone/>
            </a:pPr>
            <a:endParaRPr lang="en-US" dirty="0" smtClean="0"/>
          </a:p>
          <a:p>
            <a:pPr marL="82296" indent="0" algn="ctr">
              <a:buNone/>
            </a:pPr>
            <a:r>
              <a:rPr lang="en-US" sz="4000" b="1" dirty="0" smtClean="0"/>
              <a:t>Housing Choice Voucher </a:t>
            </a:r>
          </a:p>
          <a:p>
            <a:pPr marL="82296" indent="0" algn="ctr">
              <a:buNone/>
            </a:pPr>
            <a:r>
              <a:rPr lang="en-US" sz="4000" b="1" dirty="0" smtClean="0"/>
              <a:t>(HCV) Program Overview</a:t>
            </a:r>
          </a:p>
          <a:p>
            <a:pPr marL="82296" indent="0">
              <a:buNone/>
            </a:pPr>
            <a:endParaRPr lang="en-US" dirty="0"/>
          </a:p>
        </p:txBody>
      </p:sp>
      <p:sp>
        <p:nvSpPr>
          <p:cNvPr id="2" name="Slide Number Placeholder 1"/>
          <p:cNvSpPr>
            <a:spLocks noGrp="1"/>
          </p:cNvSpPr>
          <p:nvPr>
            <p:ph type="sldNum" sz="quarter" idx="12"/>
          </p:nvPr>
        </p:nvSpPr>
        <p:spPr/>
        <p:txBody>
          <a:bodyPr/>
          <a:lstStyle/>
          <a:p>
            <a:fld id="{BC77F9D0-06CC-4785-BD0C-E4E4269CD721}" type="slidenum">
              <a:rPr lang="en-US" smtClean="0"/>
              <a:t>4</a:t>
            </a:fld>
            <a:endParaRPr lang="en-US"/>
          </a:p>
        </p:txBody>
      </p:sp>
    </p:spTree>
    <p:extLst>
      <p:ext uri="{BB962C8B-B14F-4D97-AF65-F5344CB8AC3E}">
        <p14:creationId xmlns:p14="http://schemas.microsoft.com/office/powerpoint/2010/main" val="15897591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82296" indent="0">
              <a:buNone/>
            </a:pPr>
            <a:endParaRPr lang="en-US" dirty="0" smtClean="0"/>
          </a:p>
          <a:p>
            <a:pPr marL="82296" indent="0">
              <a:buNone/>
            </a:pPr>
            <a:endParaRPr lang="en-US" dirty="0"/>
          </a:p>
          <a:p>
            <a:pPr marL="82296" indent="0">
              <a:buNone/>
            </a:pPr>
            <a:endParaRPr lang="en-US" dirty="0" smtClean="0"/>
          </a:p>
          <a:p>
            <a:pPr marL="82296" indent="0" algn="ctr">
              <a:buNone/>
            </a:pPr>
            <a:r>
              <a:rPr lang="en-US" sz="3400" b="1" dirty="0" smtClean="0"/>
              <a:t>Housing Quality Standards (HQS) </a:t>
            </a:r>
          </a:p>
          <a:p>
            <a:pPr marL="82296" indent="0" algn="ctr">
              <a:buNone/>
            </a:pPr>
            <a:r>
              <a:rPr lang="en-US" sz="3400" b="1" dirty="0" smtClean="0"/>
              <a:t>Requirements</a:t>
            </a:r>
            <a:endParaRPr lang="en-US" sz="3400" b="1" dirty="0"/>
          </a:p>
        </p:txBody>
      </p:sp>
      <p:sp>
        <p:nvSpPr>
          <p:cNvPr id="2" name="Slide Number Placeholder 1"/>
          <p:cNvSpPr>
            <a:spLocks noGrp="1"/>
          </p:cNvSpPr>
          <p:nvPr>
            <p:ph type="sldNum" sz="quarter" idx="12"/>
          </p:nvPr>
        </p:nvSpPr>
        <p:spPr/>
        <p:txBody>
          <a:bodyPr/>
          <a:lstStyle/>
          <a:p>
            <a:fld id="{BC77F9D0-06CC-4785-BD0C-E4E4269CD721}" type="slidenum">
              <a:rPr lang="en-US" smtClean="0"/>
              <a:t>40</a:t>
            </a:fld>
            <a:endParaRPr lang="en-US"/>
          </a:p>
        </p:txBody>
      </p:sp>
    </p:spTree>
    <p:extLst>
      <p:ext uri="{BB962C8B-B14F-4D97-AF65-F5344CB8AC3E}">
        <p14:creationId xmlns:p14="http://schemas.microsoft.com/office/powerpoint/2010/main" val="16851976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COVID-19 PROTOCOLS</a:t>
            </a:r>
            <a:endParaRPr lang="en-US" dirty="0"/>
          </a:p>
        </p:txBody>
      </p:sp>
      <p:sp>
        <p:nvSpPr>
          <p:cNvPr id="3" name="Content Placeholder 2"/>
          <p:cNvSpPr>
            <a:spLocks noGrp="1"/>
          </p:cNvSpPr>
          <p:nvPr>
            <p:ph idx="1"/>
          </p:nvPr>
        </p:nvSpPr>
        <p:spPr/>
        <p:txBody>
          <a:bodyPr>
            <a:normAutofit fontScale="70000" lnSpcReduction="20000"/>
          </a:bodyPr>
          <a:lstStyle/>
          <a:p>
            <a:pPr marL="82296" indent="0">
              <a:buNone/>
            </a:pPr>
            <a:r>
              <a:rPr lang="en-US" dirty="0" smtClean="0"/>
              <a:t>The below policy regarding inspections overrides the HQS information in this presentation until further notice:</a:t>
            </a:r>
          </a:p>
          <a:p>
            <a:pPr marL="82296" indent="0">
              <a:buNone/>
            </a:pPr>
            <a:endParaRPr lang="en-US" dirty="0" smtClean="0"/>
          </a:p>
          <a:p>
            <a:pPr marL="82296" indent="0">
              <a:buNone/>
            </a:pPr>
            <a:endParaRPr lang="en-US" dirty="0" smtClean="0"/>
          </a:p>
          <a:p>
            <a:pPr marL="82296" indent="0">
              <a:buNone/>
            </a:pPr>
            <a:r>
              <a:rPr lang="en-US" sz="2600" b="1" dirty="0"/>
              <a:t>EFFECTIVE IMMEDIATELY AND UNTIL FURTHER NOTICE</a:t>
            </a:r>
            <a:r>
              <a:rPr lang="en-US" sz="2600" dirty="0"/>
              <a:t>, the Chattanooga Housing Authority’s office located at 801 N </a:t>
            </a:r>
            <a:r>
              <a:rPr lang="en-US" sz="2600" dirty="0" err="1"/>
              <a:t>Holtzclaw</a:t>
            </a:r>
            <a:r>
              <a:rPr lang="en-US" sz="2600" dirty="0"/>
              <a:t> Avenue </a:t>
            </a:r>
            <a:r>
              <a:rPr lang="en-US" sz="2600" b="1" u="sng" dirty="0"/>
              <a:t>will be closed to the public. </a:t>
            </a:r>
            <a:r>
              <a:rPr lang="en-US" sz="2600" dirty="0"/>
              <a:t> We are continuing to process paperwork and do as much program business as possible so we encourage everyone to use remote access.  Any paperwork can be faxed, emailed or mailed to our offices during this time and we have a drop slot at the front door of the office located at 801 N </a:t>
            </a:r>
            <a:r>
              <a:rPr lang="en-US" sz="2600" dirty="0" err="1"/>
              <a:t>Holtzclaw</a:t>
            </a:r>
            <a:r>
              <a:rPr lang="en-US" sz="2600" dirty="0"/>
              <a:t> Avenue.  You can access any of our forms on our website at </a:t>
            </a:r>
            <a:r>
              <a:rPr lang="en-US" sz="2600" u="sng" dirty="0">
                <a:hlinkClick r:id="rId2"/>
              </a:rPr>
              <a:t>www.chahousing.org</a:t>
            </a:r>
            <a:r>
              <a:rPr lang="en-US" sz="2600" dirty="0"/>
              <a:t>.  We have made these forms fillable online as well so you will be able to save them and email to the appropriate person.  All of our contact information (fax and email) are listed below.  Please make sure you send all required forms </a:t>
            </a:r>
            <a:r>
              <a:rPr lang="en-US" sz="2600" u="sng" dirty="0"/>
              <a:t>and supporting documentation</a:t>
            </a:r>
            <a:r>
              <a:rPr lang="en-US" sz="2600" dirty="0"/>
              <a:t> as well to prevent a delay in processing</a:t>
            </a:r>
            <a:r>
              <a:rPr lang="en-US" sz="2600" dirty="0" smtClean="0"/>
              <a:t>.</a:t>
            </a:r>
          </a:p>
          <a:p>
            <a:pPr marL="82296" indent="0">
              <a:buNone/>
            </a:pPr>
            <a:endParaRPr lang="en-US" sz="2600" dirty="0"/>
          </a:p>
        </p:txBody>
      </p:sp>
      <p:sp>
        <p:nvSpPr>
          <p:cNvPr id="4" name="Slide Number Placeholder 3"/>
          <p:cNvSpPr>
            <a:spLocks noGrp="1"/>
          </p:cNvSpPr>
          <p:nvPr>
            <p:ph type="sldNum" sz="quarter" idx="12"/>
          </p:nvPr>
        </p:nvSpPr>
        <p:spPr/>
        <p:txBody>
          <a:bodyPr/>
          <a:lstStyle/>
          <a:p>
            <a:fld id="{BC77F9D0-06CC-4785-BD0C-E4E4269CD721}" type="slidenum">
              <a:rPr lang="en-US" smtClean="0"/>
              <a:t>41</a:t>
            </a:fld>
            <a:endParaRPr lang="en-US"/>
          </a:p>
        </p:txBody>
      </p:sp>
    </p:spTree>
    <p:extLst>
      <p:ext uri="{BB962C8B-B14F-4D97-AF65-F5344CB8AC3E}">
        <p14:creationId xmlns:p14="http://schemas.microsoft.com/office/powerpoint/2010/main" val="30740025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COVID-19 PROTOCOLS</a:t>
            </a:r>
            <a:endParaRPr lang="en-US" dirty="0"/>
          </a:p>
        </p:txBody>
      </p:sp>
      <p:sp>
        <p:nvSpPr>
          <p:cNvPr id="3" name="Content Placeholder 2"/>
          <p:cNvSpPr>
            <a:spLocks noGrp="1"/>
          </p:cNvSpPr>
          <p:nvPr>
            <p:ph idx="1"/>
          </p:nvPr>
        </p:nvSpPr>
        <p:spPr/>
        <p:txBody>
          <a:bodyPr>
            <a:normAutofit fontScale="32500" lnSpcReduction="20000"/>
          </a:bodyPr>
          <a:lstStyle/>
          <a:p>
            <a:r>
              <a:rPr lang="en-US" sz="4900" dirty="0"/>
              <a:t>To protect our inspection staff who interact daily with participants and owners/property managers we have instituted the following:</a:t>
            </a:r>
          </a:p>
          <a:p>
            <a:r>
              <a:rPr lang="en-US" sz="4900" dirty="0"/>
              <a:t>Any inspections even those that have already been scheduled are now suspended until further notice.  If you have a property in abatement and repairs are now made, you can email </a:t>
            </a:r>
            <a:r>
              <a:rPr lang="en-US" sz="4900" u="sng" dirty="0">
                <a:hlinkClick r:id="rId2"/>
              </a:rPr>
              <a:t>reinspections@chahousing.org</a:t>
            </a:r>
            <a:r>
              <a:rPr lang="en-US" sz="4900" dirty="0"/>
              <a:t> as always to request the re-inspection.  If the unit passes inspection on the first try, we will make that pass date retroactive to the date you notified us that repairs were made.  </a:t>
            </a:r>
          </a:p>
          <a:p>
            <a:r>
              <a:rPr lang="en-US" sz="4900" dirty="0"/>
              <a:t>For any initial inspections that have not been performed, those are suspended as well until further notice.  If upon inspection once we are back in the office the inspection passes on the first attempt, the pass date can be made retroactive to the date you stated the unit was ready for inspection and the contract and lease effective dates will be the day after that retroactive pass date.  If upon inspection once we are back in the office the inspection fails, the pass date will be when the inspection passes from the noted deficiencies.  The date will not be made retroactive in those cases.  We will send out a form to those that are eligible for this retroactive inspection pass date on move ins as we determine unit affordability.  </a:t>
            </a:r>
            <a:endParaRPr lang="en-US" sz="4900" dirty="0" smtClean="0"/>
          </a:p>
          <a:p>
            <a:pPr marL="82296" indent="0">
              <a:buNone/>
            </a:pPr>
            <a:r>
              <a:rPr lang="en-US" sz="4900" dirty="0"/>
              <a:t>We will continue to monitor this situation closely and are committed to ensuring our core operations and our program remains fully operational and ready to serve you but remotely during this time.  We will continue to reevaluate the situation and determine what measures need to be taken at that time.   </a:t>
            </a:r>
          </a:p>
          <a:p>
            <a:pPr marL="82296" indent="0">
              <a:buNone/>
            </a:pPr>
            <a:endParaRPr lang="en-US" dirty="0"/>
          </a:p>
          <a:p>
            <a:pPr marL="82296" indent="0">
              <a:buNone/>
            </a:pP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42</a:t>
            </a:fld>
            <a:endParaRPr lang="en-US"/>
          </a:p>
        </p:txBody>
      </p:sp>
    </p:spTree>
    <p:extLst>
      <p:ext uri="{BB962C8B-B14F-4D97-AF65-F5344CB8AC3E}">
        <p14:creationId xmlns:p14="http://schemas.microsoft.com/office/powerpoint/2010/main" val="13521699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are HQS?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Department of Housing and Urban Development (HUD) established Housing Quality Standards (HQS) to define the minimum criteria for safe housing.</a:t>
            </a:r>
          </a:p>
          <a:p>
            <a:r>
              <a:rPr lang="en-US" dirty="0" smtClean="0"/>
              <a:t>HQS standards require that every Section 8 unit have heat, hot and cold water, and an operable window in each living room and bedroom.  In addition, all units must have a private bathroom and a fully-equipped kitchen.</a:t>
            </a:r>
          </a:p>
          <a:p>
            <a:pPr lvl="1"/>
            <a:r>
              <a:rPr lang="en-US" dirty="0" smtClean="0"/>
              <a:t>Exceptions:  A private bathroom and kitchen is not required if a participant is residing in a Single Room Occupancy (SRO) unit.  All SROs may not have a private bathroom and kitchen for residents.</a:t>
            </a:r>
          </a:p>
          <a:p>
            <a:r>
              <a:rPr lang="en-US" dirty="0" smtClean="0"/>
              <a:t>The unit must meet HQS before move-in.</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43</a:t>
            </a:fld>
            <a:endParaRPr lang="en-US"/>
          </a:p>
        </p:txBody>
      </p:sp>
    </p:spTree>
    <p:extLst>
      <p:ext uri="{BB962C8B-B14F-4D97-AF65-F5344CB8AC3E}">
        <p14:creationId xmlns:p14="http://schemas.microsoft.com/office/powerpoint/2010/main" val="298072592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100" dirty="0" smtClean="0"/>
              <a:t>Lead Paint Hazards – What You Need To Know</a:t>
            </a:r>
            <a:endParaRPr lang="en-US" sz="3100" dirty="0"/>
          </a:p>
        </p:txBody>
      </p:sp>
      <p:sp>
        <p:nvSpPr>
          <p:cNvPr id="3" name="Content Placeholder 2"/>
          <p:cNvSpPr>
            <a:spLocks noGrp="1"/>
          </p:cNvSpPr>
          <p:nvPr>
            <p:ph idx="1"/>
          </p:nvPr>
        </p:nvSpPr>
        <p:spPr/>
        <p:txBody>
          <a:bodyPr>
            <a:normAutofit fontScale="92500" lnSpcReduction="20000"/>
          </a:bodyPr>
          <a:lstStyle/>
          <a:p>
            <a:r>
              <a:rPr lang="en-US" dirty="0" smtClean="0"/>
              <a:t>Buildings built before 1978 may contain lead-based paint.</a:t>
            </a:r>
          </a:p>
          <a:p>
            <a:r>
              <a:rPr lang="en-US" dirty="0" smtClean="0"/>
              <a:t>Owner must disclose to you the presence of any lead-based paint in the unit.</a:t>
            </a:r>
          </a:p>
          <a:p>
            <a:r>
              <a:rPr lang="en-US" dirty="0" smtClean="0"/>
              <a:t>Lead found in paint, paint chips, and dust may pose serious health hazards, especially to young children.</a:t>
            </a:r>
          </a:p>
          <a:p>
            <a:r>
              <a:rPr lang="en-US" dirty="0" smtClean="0"/>
              <a:t>More information about lead paint is provided in the </a:t>
            </a:r>
            <a:r>
              <a:rPr lang="en-US" b="1" dirty="0" smtClean="0"/>
              <a:t>Protect Your Family from Lead in Your Home </a:t>
            </a:r>
            <a:r>
              <a:rPr lang="en-US" dirty="0" smtClean="0"/>
              <a:t>booklet.</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44</a:t>
            </a:fld>
            <a:endParaRPr lang="en-US"/>
          </a:p>
        </p:txBody>
      </p:sp>
    </p:spTree>
    <p:extLst>
      <p:ext uri="{BB962C8B-B14F-4D97-AF65-F5344CB8AC3E}">
        <p14:creationId xmlns:p14="http://schemas.microsoft.com/office/powerpoint/2010/main" val="32254871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82296" indent="0">
              <a:buNone/>
            </a:pPr>
            <a:endParaRPr lang="en-US" dirty="0" smtClean="0"/>
          </a:p>
          <a:p>
            <a:pPr marL="82296" indent="0">
              <a:buNone/>
            </a:pPr>
            <a:endParaRPr lang="en-US" dirty="0"/>
          </a:p>
          <a:p>
            <a:pPr marL="82296" indent="0">
              <a:buNone/>
            </a:pPr>
            <a:endParaRPr lang="en-US" dirty="0" smtClean="0"/>
          </a:p>
          <a:p>
            <a:pPr marL="82296" indent="0" algn="ctr">
              <a:buNone/>
            </a:pPr>
            <a:r>
              <a:rPr lang="en-US" sz="3800" b="1" dirty="0" smtClean="0"/>
              <a:t>Next Steps After Finding</a:t>
            </a:r>
          </a:p>
          <a:p>
            <a:pPr marL="82296" indent="0" algn="ctr">
              <a:buNone/>
            </a:pPr>
            <a:r>
              <a:rPr lang="en-US" sz="3800" b="1" dirty="0" smtClean="0"/>
              <a:t>the Right Unit…</a:t>
            </a:r>
            <a:endParaRPr lang="en-US" sz="3800" b="1" dirty="0"/>
          </a:p>
        </p:txBody>
      </p:sp>
      <p:sp>
        <p:nvSpPr>
          <p:cNvPr id="2" name="Slide Number Placeholder 1"/>
          <p:cNvSpPr>
            <a:spLocks noGrp="1"/>
          </p:cNvSpPr>
          <p:nvPr>
            <p:ph type="sldNum" sz="quarter" idx="12"/>
          </p:nvPr>
        </p:nvSpPr>
        <p:spPr/>
        <p:txBody>
          <a:bodyPr/>
          <a:lstStyle/>
          <a:p>
            <a:fld id="{BC77F9D0-06CC-4785-BD0C-E4E4269CD721}" type="slidenum">
              <a:rPr lang="en-US" smtClean="0"/>
              <a:t>45</a:t>
            </a:fld>
            <a:endParaRPr lang="en-US"/>
          </a:p>
        </p:txBody>
      </p:sp>
    </p:spTree>
    <p:extLst>
      <p:ext uri="{BB962C8B-B14F-4D97-AF65-F5344CB8AC3E}">
        <p14:creationId xmlns:p14="http://schemas.microsoft.com/office/powerpoint/2010/main" val="40231189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Finding the Right Unit…</a:t>
            </a:r>
            <a:endParaRPr lang="en-US" dirty="0"/>
          </a:p>
        </p:txBody>
      </p:sp>
      <p:sp>
        <p:nvSpPr>
          <p:cNvPr id="3" name="Content Placeholder 2"/>
          <p:cNvSpPr>
            <a:spLocks noGrp="1"/>
          </p:cNvSpPr>
          <p:nvPr>
            <p:ph idx="1"/>
          </p:nvPr>
        </p:nvSpPr>
        <p:spPr/>
        <p:txBody>
          <a:bodyPr>
            <a:normAutofit fontScale="62500" lnSpcReduction="20000"/>
          </a:bodyPr>
          <a:lstStyle/>
          <a:p>
            <a:pPr marL="596646" indent="-514350">
              <a:buAutoNum type="arabicPeriod"/>
            </a:pPr>
            <a:r>
              <a:rPr lang="en-US" dirty="0" smtClean="0"/>
              <a:t>Return </a:t>
            </a:r>
            <a:r>
              <a:rPr lang="en-US" dirty="0" smtClean="0"/>
              <a:t>the required tenant and landlord forms from your Briefing</a:t>
            </a:r>
            <a:r>
              <a:rPr lang="en-US" dirty="0" smtClean="0"/>
              <a:t> Packet as listed on slide #51 and #52.</a:t>
            </a:r>
            <a:endParaRPr lang="en-US" dirty="0" smtClean="0"/>
          </a:p>
          <a:p>
            <a:pPr marL="870966" lvl="1" indent="-514350">
              <a:buFont typeface="Wingdings" pitchFamily="2" charset="2"/>
              <a:buChar char="§"/>
            </a:pPr>
            <a:r>
              <a:rPr lang="en-US" dirty="0" smtClean="0"/>
              <a:t>Submit your completed packet via email, fax, mail or drop slot </a:t>
            </a:r>
          </a:p>
          <a:p>
            <a:pPr marL="596646" indent="-514350">
              <a:buAutoNum type="arabicPeriod"/>
            </a:pPr>
            <a:r>
              <a:rPr lang="en-US" dirty="0" smtClean="0"/>
              <a:t>Forms </a:t>
            </a:r>
            <a:r>
              <a:rPr lang="en-US" dirty="0" smtClean="0"/>
              <a:t>Review</a:t>
            </a:r>
          </a:p>
          <a:p>
            <a:pPr marL="870966" lvl="1" indent="-514350">
              <a:buFont typeface="Wingdings" pitchFamily="2" charset="2"/>
              <a:buChar char="§"/>
            </a:pPr>
            <a:r>
              <a:rPr lang="en-US" dirty="0" smtClean="0"/>
              <a:t>CHA will review and verify all information submitted.  If the </a:t>
            </a:r>
            <a:r>
              <a:rPr lang="en-US" dirty="0" smtClean="0"/>
              <a:t>forms are </a:t>
            </a:r>
            <a:r>
              <a:rPr lang="en-US" dirty="0" smtClean="0"/>
              <a:t>complete, CHA will move forward with processing your </a:t>
            </a:r>
            <a:r>
              <a:rPr lang="en-US" dirty="0" smtClean="0"/>
              <a:t>request and contacting you and the property owner/manager</a:t>
            </a:r>
            <a:endParaRPr lang="en-US" dirty="0" smtClean="0"/>
          </a:p>
          <a:p>
            <a:pPr marL="596646" indent="-514350">
              <a:buAutoNum type="arabicPeriod"/>
            </a:pPr>
            <a:r>
              <a:rPr lang="en-US" dirty="0" smtClean="0"/>
              <a:t>Inspection of the </a:t>
            </a:r>
            <a:r>
              <a:rPr lang="en-US" dirty="0" smtClean="0"/>
              <a:t>Unit (THIS IS CHANGED DUE COVID-19; SEE SLIDE #41 AND #42)</a:t>
            </a:r>
            <a:endParaRPr lang="en-US" dirty="0" smtClean="0"/>
          </a:p>
          <a:p>
            <a:pPr marL="870966" lvl="1" indent="-514350">
              <a:buFont typeface="Wingdings" pitchFamily="2" charset="2"/>
              <a:buChar char="§"/>
            </a:pPr>
            <a:r>
              <a:rPr lang="en-US" dirty="0" smtClean="0"/>
              <a:t>Once your completed packet is accepted, a CHA representative will contact the owner regarding scheduling the apartment inspection</a:t>
            </a:r>
          </a:p>
          <a:p>
            <a:pPr marL="870966" lvl="1" indent="-514350">
              <a:buFont typeface="Wingdings" pitchFamily="2" charset="2"/>
              <a:buChar char="§"/>
            </a:pPr>
            <a:r>
              <a:rPr lang="en-US" dirty="0" smtClean="0"/>
              <a:t>If the dwelling unit fails inspection, CHA will notify the owner.  The owner will have an opportunity to complete the necessary repairs.  The owner will call the CHA to schedule a re-inspection once repairs are completed</a:t>
            </a:r>
          </a:p>
          <a:p>
            <a:pPr marL="82296" indent="0">
              <a:buNone/>
            </a:pPr>
            <a:endParaRPr lang="en-US" dirty="0" smtClean="0"/>
          </a:p>
        </p:txBody>
      </p:sp>
      <p:sp>
        <p:nvSpPr>
          <p:cNvPr id="4" name="Slide Number Placeholder 3"/>
          <p:cNvSpPr>
            <a:spLocks noGrp="1"/>
          </p:cNvSpPr>
          <p:nvPr>
            <p:ph type="sldNum" sz="quarter" idx="12"/>
          </p:nvPr>
        </p:nvSpPr>
        <p:spPr/>
        <p:txBody>
          <a:bodyPr/>
          <a:lstStyle/>
          <a:p>
            <a:fld id="{BC77F9D0-06CC-4785-BD0C-E4E4269CD721}" type="slidenum">
              <a:rPr lang="en-US" smtClean="0"/>
              <a:t>46</a:t>
            </a:fld>
            <a:endParaRPr lang="en-US"/>
          </a:p>
        </p:txBody>
      </p:sp>
    </p:spTree>
    <p:extLst>
      <p:ext uri="{BB962C8B-B14F-4D97-AF65-F5344CB8AC3E}">
        <p14:creationId xmlns:p14="http://schemas.microsoft.com/office/powerpoint/2010/main" val="29921349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Finding the Right Unit…</a:t>
            </a:r>
            <a:endParaRPr lang="en-US" dirty="0"/>
          </a:p>
        </p:txBody>
      </p:sp>
      <p:sp>
        <p:nvSpPr>
          <p:cNvPr id="3" name="Content Placeholder 2"/>
          <p:cNvSpPr>
            <a:spLocks noGrp="1"/>
          </p:cNvSpPr>
          <p:nvPr>
            <p:ph idx="1"/>
          </p:nvPr>
        </p:nvSpPr>
        <p:spPr/>
        <p:txBody>
          <a:bodyPr/>
          <a:lstStyle/>
          <a:p>
            <a:pPr marL="596646" indent="-514350">
              <a:buAutoNum type="arabicPeriod" startAt="4"/>
            </a:pPr>
            <a:r>
              <a:rPr lang="en-US" dirty="0" smtClean="0"/>
              <a:t>CHA will authorize you to move-in</a:t>
            </a:r>
          </a:p>
          <a:p>
            <a:pPr marL="870966" lvl="1" indent="-514350">
              <a:buFont typeface="Wingdings" pitchFamily="2" charset="2"/>
              <a:buChar char="§"/>
            </a:pPr>
            <a:r>
              <a:rPr lang="en-US" dirty="0" smtClean="0"/>
              <a:t>If the unit passes inspection, and all required documentation (executed lease agreement) has been reviewed and approved, CHA will authorize you to move-in.</a:t>
            </a:r>
          </a:p>
          <a:p>
            <a:pPr marL="596646" indent="-514350">
              <a:buAutoNum type="arabicPeriod" startAt="4"/>
            </a:pPr>
            <a:r>
              <a:rPr lang="en-US" dirty="0" smtClean="0"/>
              <a:t>Move in to unit</a:t>
            </a:r>
          </a:p>
          <a:p>
            <a:pPr marL="870966" lvl="1" indent="-514350">
              <a:buFont typeface="Wingdings" pitchFamily="2" charset="2"/>
              <a:buChar char="§"/>
            </a:pPr>
            <a:r>
              <a:rPr lang="en-US" dirty="0" smtClean="0"/>
              <a:t>Move in to the unit and comply with tenancy requirements</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47</a:t>
            </a:fld>
            <a:endParaRPr lang="en-US"/>
          </a:p>
        </p:txBody>
      </p:sp>
    </p:spTree>
    <p:extLst>
      <p:ext uri="{BB962C8B-B14F-4D97-AF65-F5344CB8AC3E}">
        <p14:creationId xmlns:p14="http://schemas.microsoft.com/office/powerpoint/2010/main" val="14035503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smtClean="0"/>
              <a:t>Annual Requirements for HCV Participants</a:t>
            </a:r>
            <a:endParaRPr lang="en-US" sz="3000" dirty="0"/>
          </a:p>
        </p:txBody>
      </p:sp>
      <p:sp>
        <p:nvSpPr>
          <p:cNvPr id="3" name="Content Placeholder 2"/>
          <p:cNvSpPr>
            <a:spLocks noGrp="1"/>
          </p:cNvSpPr>
          <p:nvPr>
            <p:ph idx="1"/>
          </p:nvPr>
        </p:nvSpPr>
        <p:spPr/>
        <p:txBody>
          <a:bodyPr>
            <a:noAutofit/>
          </a:bodyPr>
          <a:lstStyle/>
          <a:p>
            <a:r>
              <a:rPr lang="en-US" sz="2100" dirty="0" smtClean="0"/>
              <a:t>Complete and submit the annual re-certification Personal Declaration Questionnaire (</a:t>
            </a:r>
            <a:r>
              <a:rPr lang="en-US" sz="2100" dirty="0" smtClean="0"/>
              <a:t>PDQ) annually</a:t>
            </a:r>
            <a:endParaRPr lang="en-US" sz="2100" dirty="0" smtClean="0"/>
          </a:p>
          <a:p>
            <a:pPr lvl="1"/>
            <a:r>
              <a:rPr lang="en-US" sz="2100" dirty="0" smtClean="0"/>
              <a:t>This includes submitting any supporting verification (e.g. paystubs, bank </a:t>
            </a:r>
            <a:r>
              <a:rPr lang="en-US" sz="2100" dirty="0" smtClean="0"/>
              <a:t>statements for all household members)</a:t>
            </a:r>
            <a:endParaRPr lang="en-US" sz="2100" dirty="0" smtClean="0"/>
          </a:p>
          <a:p>
            <a:r>
              <a:rPr lang="en-US" sz="2100" dirty="0" smtClean="0"/>
              <a:t>Provide access to CHA and HUD inspectors to inspect your unit (biennially – every other year)</a:t>
            </a:r>
          </a:p>
          <a:p>
            <a:r>
              <a:rPr lang="en-US" sz="2100" dirty="0" smtClean="0"/>
              <a:t>Obtain permission from both CHA and your owner when adding new members to your household</a:t>
            </a:r>
          </a:p>
          <a:p>
            <a:pPr lvl="1"/>
            <a:r>
              <a:rPr lang="en-US" sz="2100" dirty="0" smtClean="0"/>
              <a:t>Exceptions include:  birth, adoptions, court awarded custody</a:t>
            </a:r>
          </a:p>
          <a:p>
            <a:pPr lvl="2"/>
            <a:r>
              <a:rPr lang="en-US" sz="2100" dirty="0" smtClean="0"/>
              <a:t>Note:  CHA performs criminal background and sex offender checks on all new household members sixteen years of age and older.</a:t>
            </a:r>
            <a:endParaRPr lang="en-US" sz="2100" dirty="0"/>
          </a:p>
        </p:txBody>
      </p:sp>
      <p:sp>
        <p:nvSpPr>
          <p:cNvPr id="4" name="Slide Number Placeholder 3"/>
          <p:cNvSpPr>
            <a:spLocks noGrp="1"/>
          </p:cNvSpPr>
          <p:nvPr>
            <p:ph type="sldNum" sz="quarter" idx="12"/>
          </p:nvPr>
        </p:nvSpPr>
        <p:spPr/>
        <p:txBody>
          <a:bodyPr/>
          <a:lstStyle/>
          <a:p>
            <a:fld id="{BC77F9D0-06CC-4785-BD0C-E4E4269CD721}" type="slidenum">
              <a:rPr lang="en-US" smtClean="0"/>
              <a:t>48</a:t>
            </a:fld>
            <a:endParaRPr lang="en-US"/>
          </a:p>
        </p:txBody>
      </p:sp>
    </p:spTree>
    <p:extLst>
      <p:ext uri="{BB962C8B-B14F-4D97-AF65-F5344CB8AC3E}">
        <p14:creationId xmlns:p14="http://schemas.microsoft.com/office/powerpoint/2010/main" val="355921210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Remain in Good Standing</a:t>
            </a:r>
            <a:endParaRPr lang="en-US" dirty="0"/>
          </a:p>
        </p:txBody>
      </p:sp>
      <p:sp>
        <p:nvSpPr>
          <p:cNvPr id="3" name="Content Placeholder 2"/>
          <p:cNvSpPr>
            <a:spLocks noGrp="1"/>
          </p:cNvSpPr>
          <p:nvPr>
            <p:ph idx="1"/>
          </p:nvPr>
        </p:nvSpPr>
        <p:spPr/>
        <p:txBody>
          <a:bodyPr>
            <a:normAutofit fontScale="70000" lnSpcReduction="20000"/>
          </a:bodyPr>
          <a:lstStyle/>
          <a:p>
            <a:pPr>
              <a:buFont typeface="Wingdings" pitchFamily="2" charset="2"/>
              <a:buChar char="ü"/>
            </a:pPr>
            <a:r>
              <a:rPr lang="en-US" dirty="0" smtClean="0"/>
              <a:t>Comply with program requirements, including completing your annual recertification on time, allowing access to your unit for HQS inspections, and if necessary, allowing access to the owner for repairs.</a:t>
            </a:r>
          </a:p>
          <a:p>
            <a:pPr>
              <a:buFont typeface="Wingdings" pitchFamily="2" charset="2"/>
              <a:buChar char="ü"/>
            </a:pPr>
            <a:r>
              <a:rPr lang="en-US" dirty="0" smtClean="0"/>
              <a:t>Do not allow unauthorized persons to reside in your unit</a:t>
            </a:r>
          </a:p>
          <a:p>
            <a:pPr>
              <a:buFont typeface="Wingdings" pitchFamily="2" charset="2"/>
              <a:buChar char="ü"/>
            </a:pPr>
            <a:r>
              <a:rPr lang="en-US" dirty="0" smtClean="0"/>
              <a:t>Do not sublease the unit or a room in the unit.</a:t>
            </a:r>
          </a:p>
          <a:p>
            <a:pPr>
              <a:buFont typeface="Wingdings" pitchFamily="2" charset="2"/>
              <a:buChar char="ü"/>
            </a:pPr>
            <a:r>
              <a:rPr lang="en-US" dirty="0" smtClean="0"/>
              <a:t>Do not use or possess illegal controlled substances.</a:t>
            </a:r>
          </a:p>
          <a:p>
            <a:pPr>
              <a:buFont typeface="Wingdings" pitchFamily="2" charset="2"/>
              <a:buChar char="ü"/>
            </a:pPr>
            <a:r>
              <a:rPr lang="en-US" dirty="0" smtClean="0"/>
              <a:t>Do not commit violent crimes.</a:t>
            </a:r>
          </a:p>
          <a:p>
            <a:pPr>
              <a:buFont typeface="Wingdings" pitchFamily="2" charset="2"/>
              <a:buChar char="ü"/>
            </a:pPr>
            <a:r>
              <a:rPr lang="en-US" dirty="0" smtClean="0"/>
              <a:t>Do not fail to report ALL household income and assets.</a:t>
            </a:r>
          </a:p>
          <a:p>
            <a:pPr>
              <a:buFont typeface="Wingdings" pitchFamily="2" charset="2"/>
              <a:buChar char="ü"/>
            </a:pPr>
            <a:r>
              <a:rPr lang="en-US" dirty="0" smtClean="0"/>
              <a:t>Do not submit false statements and documents to CHA.</a:t>
            </a:r>
          </a:p>
          <a:p>
            <a:pPr>
              <a:buFont typeface="Wingdings" pitchFamily="2" charset="2"/>
              <a:buChar char="ü"/>
            </a:pPr>
            <a:r>
              <a:rPr lang="en-US" dirty="0" smtClean="0"/>
              <a:t>Do not threaten CHA personnel.</a:t>
            </a:r>
          </a:p>
          <a:p>
            <a:pPr>
              <a:buFont typeface="Wingdings" pitchFamily="2" charset="2"/>
              <a:buChar char="ü"/>
            </a:pPr>
            <a:r>
              <a:rPr lang="en-US" dirty="0" smtClean="0"/>
              <a:t>Do not vacate the unit without first notifying CHA.</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49</a:t>
            </a:fld>
            <a:endParaRPr lang="en-US"/>
          </a:p>
        </p:txBody>
      </p:sp>
    </p:spTree>
    <p:extLst>
      <p:ext uri="{BB962C8B-B14F-4D97-AF65-F5344CB8AC3E}">
        <p14:creationId xmlns:p14="http://schemas.microsoft.com/office/powerpoint/2010/main" val="3654834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304800"/>
            <a:ext cx="7498080" cy="1143000"/>
          </a:xfrm>
        </p:spPr>
        <p:txBody>
          <a:bodyPr/>
          <a:lstStyle/>
          <a:p>
            <a:pPr algn="ctr"/>
            <a:r>
              <a:rPr lang="en-US" dirty="0" smtClean="0"/>
              <a:t>About the HCV Program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Housing Choice Voucher (HCV) program is a federally-funded program that provides rental assistance to eligible families.</a:t>
            </a:r>
          </a:p>
          <a:p>
            <a:r>
              <a:rPr lang="en-US" dirty="0" smtClean="0"/>
              <a:t>Eligibility is based on the total gross income and family size.</a:t>
            </a:r>
          </a:p>
          <a:p>
            <a:r>
              <a:rPr lang="en-US" dirty="0" smtClean="0"/>
              <a:t>The rent subsidy is paid to the owner.</a:t>
            </a:r>
          </a:p>
          <a:p>
            <a:r>
              <a:rPr lang="en-US" dirty="0" smtClean="0"/>
              <a:t>The tenant rent portion is also paid directly to the owner.</a:t>
            </a:r>
          </a:p>
          <a:p>
            <a:r>
              <a:rPr lang="en-US" dirty="0" smtClean="0"/>
              <a:t>All units must be inspected prior to moving in, and regularly thereafter.</a:t>
            </a:r>
          </a:p>
        </p:txBody>
      </p:sp>
      <p:sp>
        <p:nvSpPr>
          <p:cNvPr id="4" name="Slide Number Placeholder 3"/>
          <p:cNvSpPr>
            <a:spLocks noGrp="1"/>
          </p:cNvSpPr>
          <p:nvPr>
            <p:ph type="sldNum" sz="quarter" idx="12"/>
          </p:nvPr>
        </p:nvSpPr>
        <p:spPr/>
        <p:txBody>
          <a:bodyPr/>
          <a:lstStyle/>
          <a:p>
            <a:fld id="{BC77F9D0-06CC-4785-BD0C-E4E4269CD721}" type="slidenum">
              <a:rPr lang="en-US" smtClean="0"/>
              <a:t>5</a:t>
            </a:fld>
            <a:endParaRPr lang="en-US"/>
          </a:p>
        </p:txBody>
      </p:sp>
    </p:spTree>
    <p:extLst>
      <p:ext uri="{BB962C8B-B14F-4D97-AF65-F5344CB8AC3E}">
        <p14:creationId xmlns:p14="http://schemas.microsoft.com/office/powerpoint/2010/main" val="15651782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82296" indent="0">
              <a:buNone/>
            </a:pPr>
            <a:endParaRPr lang="en-US" dirty="0" smtClean="0"/>
          </a:p>
          <a:p>
            <a:pPr marL="82296" indent="0">
              <a:buNone/>
            </a:pPr>
            <a:endParaRPr lang="en-US" dirty="0"/>
          </a:p>
          <a:p>
            <a:pPr marL="82296" indent="0">
              <a:buNone/>
            </a:pPr>
            <a:endParaRPr lang="en-US" dirty="0" smtClean="0"/>
          </a:p>
          <a:p>
            <a:pPr marL="82296" indent="0" algn="ctr">
              <a:buNone/>
            </a:pPr>
            <a:r>
              <a:rPr lang="en-US" sz="3400" b="1" dirty="0" smtClean="0"/>
              <a:t>Briefing Packet</a:t>
            </a:r>
            <a:endParaRPr lang="en-US" sz="3400" b="1" dirty="0"/>
          </a:p>
        </p:txBody>
      </p:sp>
      <p:sp>
        <p:nvSpPr>
          <p:cNvPr id="2" name="Slide Number Placeholder 1"/>
          <p:cNvSpPr>
            <a:spLocks noGrp="1"/>
          </p:cNvSpPr>
          <p:nvPr>
            <p:ph type="sldNum" sz="quarter" idx="12"/>
          </p:nvPr>
        </p:nvSpPr>
        <p:spPr/>
        <p:txBody>
          <a:bodyPr/>
          <a:lstStyle/>
          <a:p>
            <a:fld id="{BC77F9D0-06CC-4785-BD0C-E4E4269CD721}" type="slidenum">
              <a:rPr lang="en-US" smtClean="0"/>
              <a:t>50</a:t>
            </a:fld>
            <a:endParaRPr lang="en-US"/>
          </a:p>
        </p:txBody>
      </p:sp>
    </p:spTree>
    <p:extLst>
      <p:ext uri="{BB962C8B-B14F-4D97-AF65-F5344CB8AC3E}">
        <p14:creationId xmlns:p14="http://schemas.microsoft.com/office/powerpoint/2010/main" val="166297960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400" dirty="0" smtClean="0"/>
              <a:t>Section 8 Property Owner Documents</a:t>
            </a:r>
            <a:endParaRPr lang="en-US" sz="3400" dirty="0"/>
          </a:p>
        </p:txBody>
      </p:sp>
      <p:sp>
        <p:nvSpPr>
          <p:cNvPr id="3" name="Content Placeholder 2"/>
          <p:cNvSpPr>
            <a:spLocks noGrp="1"/>
          </p:cNvSpPr>
          <p:nvPr>
            <p:ph idx="1"/>
          </p:nvPr>
        </p:nvSpPr>
        <p:spPr/>
        <p:txBody>
          <a:bodyPr>
            <a:normAutofit fontScale="77500" lnSpcReduction="20000"/>
          </a:bodyPr>
          <a:lstStyle/>
          <a:p>
            <a:r>
              <a:rPr lang="en-US" dirty="0" smtClean="0"/>
              <a:t>A Section 8 Property Owner Registration form</a:t>
            </a:r>
          </a:p>
          <a:p>
            <a:r>
              <a:rPr lang="en-US" dirty="0" smtClean="0"/>
              <a:t>W-9 and Direct Deposit Authorization Form</a:t>
            </a:r>
          </a:p>
          <a:p>
            <a:r>
              <a:rPr lang="en-US" dirty="0" smtClean="0"/>
              <a:t>A Request for Tenancy Approval.  This form requires both tenant and owner signatures.</a:t>
            </a:r>
          </a:p>
          <a:p>
            <a:r>
              <a:rPr lang="en-US" dirty="0" smtClean="0"/>
              <a:t>A Disclosure of information on Lead-Based Paint and or Lead-Based Paint Hazards, which require both tenant and owner signatures.</a:t>
            </a:r>
          </a:p>
          <a:p>
            <a:r>
              <a:rPr lang="en-US" dirty="0" smtClean="0"/>
              <a:t>Prospective landlord form which also requires both tenant and owner signatures.</a:t>
            </a:r>
          </a:p>
          <a:p>
            <a:r>
              <a:rPr lang="en-US" dirty="0" smtClean="0"/>
              <a:t>A copy of the deed must be submitted if this is the first time the property has been on the program.  If the deed is unrecorded, the owner must also submit a letter from the closing attorney.</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51</a:t>
            </a:fld>
            <a:endParaRPr lang="en-US"/>
          </a:p>
        </p:txBody>
      </p:sp>
    </p:spTree>
    <p:extLst>
      <p:ext uri="{BB962C8B-B14F-4D97-AF65-F5344CB8AC3E}">
        <p14:creationId xmlns:p14="http://schemas.microsoft.com/office/powerpoint/2010/main" val="219315036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8 Tenant Documents</a:t>
            </a:r>
            <a:endParaRPr lang="en-US" dirty="0"/>
          </a:p>
        </p:txBody>
      </p:sp>
      <p:sp>
        <p:nvSpPr>
          <p:cNvPr id="3" name="Content Placeholder 2"/>
          <p:cNvSpPr>
            <a:spLocks noGrp="1"/>
          </p:cNvSpPr>
          <p:nvPr>
            <p:ph idx="1"/>
          </p:nvPr>
        </p:nvSpPr>
        <p:spPr/>
        <p:txBody>
          <a:bodyPr>
            <a:normAutofit fontScale="62500" lnSpcReduction="20000"/>
          </a:bodyPr>
          <a:lstStyle/>
          <a:p>
            <a:pPr marL="82296" indent="0" algn="ctr">
              <a:buNone/>
            </a:pPr>
            <a:endParaRPr lang="en-US" b="1" dirty="0" smtClean="0"/>
          </a:p>
          <a:p>
            <a:pPr marL="82296" indent="0" algn="ctr">
              <a:buNone/>
            </a:pPr>
            <a:r>
              <a:rPr lang="en-US" sz="4000" b="1" dirty="0" smtClean="0"/>
              <a:t>Documents from the briefing packet that must be signed and returned to CHA</a:t>
            </a:r>
          </a:p>
          <a:p>
            <a:pPr marL="82296" indent="0" algn="ctr">
              <a:buNone/>
            </a:pPr>
            <a:endParaRPr lang="en-US" sz="4000" b="1" dirty="0" smtClean="0"/>
          </a:p>
          <a:p>
            <a:r>
              <a:rPr lang="en-US" sz="4000" dirty="0" smtClean="0"/>
              <a:t>Voucher</a:t>
            </a:r>
          </a:p>
          <a:p>
            <a:r>
              <a:rPr lang="en-US" sz="4000" dirty="0" smtClean="0"/>
              <a:t>Family Obligation Form (This form must be initialed on every line and signed by the head of household)</a:t>
            </a:r>
          </a:p>
          <a:p>
            <a:r>
              <a:rPr lang="en-US" sz="4000" dirty="0" smtClean="0"/>
              <a:t>Move Out Notice to Landlord (this form is to be signed and returned only for relocating participants, not new applicants)</a:t>
            </a:r>
          </a:p>
          <a:p>
            <a:r>
              <a:rPr lang="en-US" sz="4000" dirty="0" smtClean="0"/>
              <a:t>Important Information Form (This form must be initialed on every line and signed by the head of household)</a:t>
            </a:r>
          </a:p>
        </p:txBody>
      </p:sp>
      <p:sp>
        <p:nvSpPr>
          <p:cNvPr id="4" name="Slide Number Placeholder 3"/>
          <p:cNvSpPr>
            <a:spLocks noGrp="1"/>
          </p:cNvSpPr>
          <p:nvPr>
            <p:ph type="sldNum" sz="quarter" idx="12"/>
          </p:nvPr>
        </p:nvSpPr>
        <p:spPr/>
        <p:txBody>
          <a:bodyPr/>
          <a:lstStyle/>
          <a:p>
            <a:fld id="{BC77F9D0-06CC-4785-BD0C-E4E4269CD721}" type="slidenum">
              <a:rPr lang="en-US" smtClean="0"/>
              <a:t>52</a:t>
            </a:fld>
            <a:endParaRPr lang="en-US"/>
          </a:p>
        </p:txBody>
      </p:sp>
    </p:spTree>
    <p:extLst>
      <p:ext uri="{BB962C8B-B14F-4D97-AF65-F5344CB8AC3E}">
        <p14:creationId xmlns:p14="http://schemas.microsoft.com/office/powerpoint/2010/main" val="41932756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Need Assistance?</a:t>
            </a:r>
            <a:br>
              <a:rPr lang="en-US" dirty="0" smtClean="0"/>
            </a:br>
            <a:r>
              <a:rPr lang="en-US" dirty="0" smtClean="0"/>
              <a:t>Contact CHA</a:t>
            </a:r>
            <a:endParaRPr lang="en-US" dirty="0"/>
          </a:p>
        </p:txBody>
      </p:sp>
      <p:sp>
        <p:nvSpPr>
          <p:cNvPr id="3" name="Content Placeholder 2"/>
          <p:cNvSpPr>
            <a:spLocks noGrp="1"/>
          </p:cNvSpPr>
          <p:nvPr>
            <p:ph idx="1"/>
          </p:nvPr>
        </p:nvSpPr>
        <p:spPr/>
        <p:txBody>
          <a:bodyPr>
            <a:normAutofit fontScale="25000" lnSpcReduction="20000"/>
          </a:bodyPr>
          <a:lstStyle/>
          <a:p>
            <a:pPr marL="82296" indent="0">
              <a:buNone/>
            </a:pPr>
            <a:endParaRPr lang="en-US" sz="4400" dirty="0"/>
          </a:p>
          <a:p>
            <a:r>
              <a:rPr lang="en-US" sz="4800" b="1" dirty="0"/>
              <a:t>Program Director:  Tammie Carpenter; </a:t>
            </a:r>
            <a:r>
              <a:rPr lang="en-US" sz="4800" b="1" u="sng" dirty="0">
                <a:hlinkClick r:id="rId2"/>
              </a:rPr>
              <a:t>tcarpenter@chahousing.org</a:t>
            </a:r>
            <a:r>
              <a:rPr lang="en-US" sz="4800" b="1" dirty="0"/>
              <a:t>; fax (423) 752-4833</a:t>
            </a:r>
            <a:endParaRPr lang="en-US" sz="4800" dirty="0"/>
          </a:p>
          <a:p>
            <a:r>
              <a:rPr lang="en-US" sz="4800" dirty="0"/>
              <a:t>Program Manager:  Michelle Brown; </a:t>
            </a:r>
            <a:r>
              <a:rPr lang="en-US" sz="4800" u="sng" dirty="0">
                <a:hlinkClick r:id="rId3"/>
              </a:rPr>
              <a:t>mbrown@chahousing.org</a:t>
            </a:r>
            <a:r>
              <a:rPr lang="en-US" sz="4800" dirty="0"/>
              <a:t>; fax (423) 752-4814</a:t>
            </a:r>
          </a:p>
          <a:p>
            <a:r>
              <a:rPr lang="en-US" sz="4800" dirty="0"/>
              <a:t>Inspection Supervisor:  Dan Thomas; </a:t>
            </a:r>
            <a:r>
              <a:rPr lang="en-US" sz="4800" u="sng" dirty="0">
                <a:hlinkClick r:id="rId4"/>
              </a:rPr>
              <a:t>dthomas@chahousing.org</a:t>
            </a:r>
            <a:r>
              <a:rPr lang="en-US" sz="4800" dirty="0"/>
              <a:t>; fax (423) 752-4816</a:t>
            </a:r>
          </a:p>
          <a:p>
            <a:r>
              <a:rPr lang="en-US" sz="4800" dirty="0"/>
              <a:t>Re-inspections:  </a:t>
            </a:r>
            <a:r>
              <a:rPr lang="en-US" sz="4800" u="sng" dirty="0">
                <a:hlinkClick r:id="rId5"/>
              </a:rPr>
              <a:t>resinpections@chahousing.org</a:t>
            </a:r>
            <a:r>
              <a:rPr lang="en-US" sz="4800" dirty="0"/>
              <a:t> </a:t>
            </a:r>
          </a:p>
          <a:p>
            <a:r>
              <a:rPr lang="en-US" sz="4800" b="1" dirty="0"/>
              <a:t>Customer Service Representative:  Main number:  (423) 752-4866 </a:t>
            </a:r>
            <a:endParaRPr lang="en-US" sz="4800" dirty="0"/>
          </a:p>
          <a:p>
            <a:r>
              <a:rPr lang="en-US" sz="4800" b="1" dirty="0"/>
              <a:t>Housing Specialist &amp; Customer Service:</a:t>
            </a:r>
          </a:p>
          <a:p>
            <a:r>
              <a:rPr lang="en-US" sz="4800" dirty="0"/>
              <a:t>Portability Specialist:  Teresa </a:t>
            </a:r>
            <a:r>
              <a:rPr lang="en-US" sz="4800" dirty="0" err="1"/>
              <a:t>Cottom</a:t>
            </a:r>
            <a:r>
              <a:rPr lang="en-US" sz="4800" dirty="0"/>
              <a:t>; </a:t>
            </a:r>
            <a:r>
              <a:rPr lang="en-US" sz="4800" u="sng" dirty="0">
                <a:hlinkClick r:id="rId6"/>
              </a:rPr>
              <a:t>tcottom@chahousing.org</a:t>
            </a:r>
            <a:r>
              <a:rPr lang="en-US" sz="4800" dirty="0"/>
              <a:t>: fax (423) 752-4398</a:t>
            </a:r>
          </a:p>
          <a:p>
            <a:r>
              <a:rPr lang="en-US" sz="4800" dirty="0"/>
              <a:t>Waiting List Specialist:  Sylvia Horne; </a:t>
            </a:r>
            <a:r>
              <a:rPr lang="en-US" sz="4800" u="sng" dirty="0">
                <a:hlinkClick r:id="rId7"/>
              </a:rPr>
              <a:t>shorne@chahousing.org</a:t>
            </a:r>
            <a:r>
              <a:rPr lang="en-US" sz="4800" dirty="0"/>
              <a:t>; fax (423) 752-4997</a:t>
            </a:r>
          </a:p>
          <a:p>
            <a:r>
              <a:rPr lang="en-US" sz="4800" dirty="0"/>
              <a:t>Rent Increase Specialist:  Linda </a:t>
            </a:r>
            <a:r>
              <a:rPr lang="en-US" sz="4800" dirty="0" err="1"/>
              <a:t>Smarekar</a:t>
            </a:r>
            <a:r>
              <a:rPr lang="en-US" sz="4800" dirty="0"/>
              <a:t>; </a:t>
            </a:r>
            <a:r>
              <a:rPr lang="en-US" sz="4800" u="sng" dirty="0">
                <a:hlinkClick r:id="rId8"/>
              </a:rPr>
              <a:t>lsmarekar@chahousing.org</a:t>
            </a:r>
            <a:r>
              <a:rPr lang="en-US" sz="4800" dirty="0"/>
              <a:t>; fax (423) 752-4172</a:t>
            </a:r>
          </a:p>
          <a:p>
            <a:r>
              <a:rPr lang="en-US" sz="4800" dirty="0"/>
              <a:t>Relocation Specialist:  </a:t>
            </a:r>
            <a:r>
              <a:rPr lang="en-US" sz="4800" dirty="0" err="1"/>
              <a:t>Brandee</a:t>
            </a:r>
            <a:r>
              <a:rPr lang="en-US" sz="4800" dirty="0"/>
              <a:t> Johnson; </a:t>
            </a:r>
            <a:r>
              <a:rPr lang="en-US" sz="4800" u="sng" dirty="0">
                <a:hlinkClick r:id="rId9"/>
              </a:rPr>
              <a:t>bjohnson@chahousing.org</a:t>
            </a:r>
            <a:r>
              <a:rPr lang="en-US" sz="4800" dirty="0"/>
              <a:t>; fax (423) 752-4170</a:t>
            </a:r>
          </a:p>
          <a:p>
            <a:r>
              <a:rPr lang="en-US" sz="4800" dirty="0"/>
              <a:t>Special Programs Intake Specialist:  Whitney </a:t>
            </a:r>
            <a:r>
              <a:rPr lang="en-US" sz="4800" dirty="0" err="1"/>
              <a:t>Brazell</a:t>
            </a:r>
            <a:r>
              <a:rPr lang="en-US" sz="4800" dirty="0"/>
              <a:t>; </a:t>
            </a:r>
            <a:r>
              <a:rPr lang="en-US" sz="4800" u="sng" dirty="0">
                <a:hlinkClick r:id="rId10"/>
              </a:rPr>
              <a:t>wbrazell@chahousing.org</a:t>
            </a:r>
            <a:r>
              <a:rPr lang="en-US" sz="4800" dirty="0"/>
              <a:t>; fax (423) 752-4832</a:t>
            </a:r>
          </a:p>
          <a:p>
            <a:r>
              <a:rPr lang="en-US" sz="4800" dirty="0"/>
              <a:t>Administrative Assistant:  Roz Spence; </a:t>
            </a:r>
            <a:r>
              <a:rPr lang="en-US" sz="4800" u="sng" dirty="0">
                <a:hlinkClick r:id="rId11"/>
              </a:rPr>
              <a:t>rspence@chahousing.org</a:t>
            </a:r>
            <a:r>
              <a:rPr lang="en-US" sz="4800" dirty="0"/>
              <a:t>; fax (423) 752-4395</a:t>
            </a:r>
          </a:p>
          <a:p>
            <a:r>
              <a:rPr lang="en-US" sz="4800" b="1" dirty="0"/>
              <a:t>Inspectors:  </a:t>
            </a:r>
          </a:p>
          <a:p>
            <a:r>
              <a:rPr lang="en-US" sz="4800" dirty="0"/>
              <a:t>Todd Lowery; </a:t>
            </a:r>
            <a:r>
              <a:rPr lang="en-US" sz="4800" u="sng" dirty="0">
                <a:hlinkClick r:id="rId12"/>
              </a:rPr>
              <a:t>tlowery@chahousing.org</a:t>
            </a:r>
            <a:r>
              <a:rPr lang="en-US" sz="4800" dirty="0"/>
              <a:t>; fax (423) 668-2693</a:t>
            </a:r>
          </a:p>
          <a:p>
            <a:r>
              <a:rPr lang="en-US" sz="4800" dirty="0"/>
              <a:t>Glenn Ford; </a:t>
            </a:r>
            <a:r>
              <a:rPr lang="en-US" sz="4800" u="sng" dirty="0">
                <a:hlinkClick r:id="rId13"/>
              </a:rPr>
              <a:t>gford@chahousing.org</a:t>
            </a:r>
            <a:r>
              <a:rPr lang="en-US" sz="4800" dirty="0"/>
              <a:t>; fax (423) 752-4475</a:t>
            </a:r>
          </a:p>
          <a:p>
            <a:r>
              <a:rPr lang="en-US" sz="4800" dirty="0"/>
              <a:t>Interim Change Specialist:  Donna King; </a:t>
            </a:r>
            <a:r>
              <a:rPr lang="en-US" sz="4800" u="sng" dirty="0">
                <a:hlinkClick r:id="rId14"/>
              </a:rPr>
              <a:t>dking@chahousing.org</a:t>
            </a:r>
            <a:r>
              <a:rPr lang="en-US" sz="4800" dirty="0"/>
              <a:t>; fax (423) 752-4843</a:t>
            </a:r>
          </a:p>
          <a:p>
            <a:r>
              <a:rPr lang="en-US" sz="4800" dirty="0"/>
              <a:t>Annual Re-certification Verification Specialist:  Jennifer </a:t>
            </a:r>
            <a:r>
              <a:rPr lang="en-US" sz="4800" dirty="0" err="1"/>
              <a:t>Zendejas</a:t>
            </a:r>
            <a:r>
              <a:rPr lang="en-US" sz="4800" dirty="0"/>
              <a:t>; </a:t>
            </a:r>
            <a:r>
              <a:rPr lang="en-US" sz="4800" u="sng" dirty="0">
                <a:hlinkClick r:id="rId15"/>
              </a:rPr>
              <a:t>jzendejas@chahousing.org</a:t>
            </a:r>
            <a:r>
              <a:rPr lang="en-US" sz="4800" dirty="0"/>
              <a:t>; fax (423) 682-6658</a:t>
            </a:r>
          </a:p>
          <a:p>
            <a:r>
              <a:rPr lang="en-US" sz="4800" dirty="0"/>
              <a:t>Annual Re-certification Data Entry Specialist:  </a:t>
            </a:r>
            <a:r>
              <a:rPr lang="en-US" sz="4800" dirty="0" err="1"/>
              <a:t>Liliya</a:t>
            </a:r>
            <a:r>
              <a:rPr lang="en-US" sz="4800" dirty="0"/>
              <a:t> </a:t>
            </a:r>
            <a:r>
              <a:rPr lang="en-US" sz="4800" dirty="0" err="1"/>
              <a:t>Schevchuk</a:t>
            </a:r>
            <a:r>
              <a:rPr lang="en-US" sz="4800" dirty="0"/>
              <a:t>; </a:t>
            </a:r>
            <a:r>
              <a:rPr lang="en-US" sz="4800" u="sng" dirty="0">
                <a:hlinkClick r:id="rId16"/>
              </a:rPr>
              <a:t>lschevchuk@chahousing.org</a:t>
            </a:r>
            <a:r>
              <a:rPr lang="en-US" sz="4800" dirty="0"/>
              <a:t>; fax (423) 752-4162</a:t>
            </a:r>
          </a:p>
          <a:p>
            <a:r>
              <a:rPr lang="en-US" sz="4800" dirty="0"/>
              <a:t>Family Unification Program Liaison:  </a:t>
            </a:r>
            <a:r>
              <a:rPr lang="en-US" sz="4800" dirty="0" err="1"/>
              <a:t>Farosha</a:t>
            </a:r>
            <a:r>
              <a:rPr lang="en-US" sz="4800" dirty="0"/>
              <a:t> </a:t>
            </a:r>
            <a:r>
              <a:rPr lang="en-US" sz="4800" dirty="0" err="1"/>
              <a:t>Loyde</a:t>
            </a:r>
            <a:r>
              <a:rPr lang="en-US" sz="4800" dirty="0"/>
              <a:t>-Lee; </a:t>
            </a:r>
            <a:r>
              <a:rPr lang="en-US" sz="4800" u="sng" dirty="0">
                <a:hlinkClick r:id="rId17"/>
              </a:rPr>
              <a:t>flee@chahousing.org</a:t>
            </a:r>
            <a:r>
              <a:rPr lang="en-US" sz="4800" dirty="0"/>
              <a:t>; fax (423) 4881</a:t>
            </a:r>
          </a:p>
          <a:p>
            <a:r>
              <a:rPr lang="en-US" sz="4800" dirty="0"/>
              <a:t>HCVP Housing Navigator; Jackie Husband; </a:t>
            </a:r>
            <a:r>
              <a:rPr lang="en-US" sz="4800" u="sng" dirty="0">
                <a:hlinkClick r:id="rId18"/>
              </a:rPr>
              <a:t>jhusband@chahousing.org</a:t>
            </a:r>
            <a:r>
              <a:rPr lang="en-US" sz="4800" dirty="0"/>
              <a:t>; fax (423) 752-4996</a:t>
            </a:r>
          </a:p>
          <a:p>
            <a:pPr marL="82296" indent="0">
              <a:buNone/>
            </a:pP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53</a:t>
            </a:fld>
            <a:endParaRPr lang="en-US"/>
          </a:p>
        </p:txBody>
      </p:sp>
    </p:spTree>
    <p:extLst>
      <p:ext uri="{BB962C8B-B14F-4D97-AF65-F5344CB8AC3E}">
        <p14:creationId xmlns:p14="http://schemas.microsoft.com/office/powerpoint/2010/main" val="1845773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82296" indent="0">
              <a:buNone/>
            </a:pPr>
            <a:endParaRPr lang="en-US" dirty="0" smtClean="0"/>
          </a:p>
          <a:p>
            <a:pPr marL="82296" indent="0" algn="ctr">
              <a:buNone/>
            </a:pPr>
            <a:r>
              <a:rPr lang="en-US" sz="4000" b="1" dirty="0" smtClean="0"/>
              <a:t>Responsibilities of CHA, </a:t>
            </a:r>
          </a:p>
          <a:p>
            <a:pPr marL="82296" indent="0" algn="ctr">
              <a:buNone/>
            </a:pPr>
            <a:r>
              <a:rPr lang="en-US" sz="4000" b="1" dirty="0" smtClean="0"/>
              <a:t>the Family and the Owner</a:t>
            </a:r>
          </a:p>
          <a:p>
            <a:pPr marL="82296" indent="0">
              <a:buNone/>
            </a:pPr>
            <a:endParaRPr lang="en-US" dirty="0"/>
          </a:p>
        </p:txBody>
      </p:sp>
      <p:sp>
        <p:nvSpPr>
          <p:cNvPr id="2" name="Slide Number Placeholder 1"/>
          <p:cNvSpPr>
            <a:spLocks noGrp="1"/>
          </p:cNvSpPr>
          <p:nvPr>
            <p:ph type="sldNum" sz="quarter" idx="12"/>
          </p:nvPr>
        </p:nvSpPr>
        <p:spPr/>
        <p:txBody>
          <a:bodyPr/>
          <a:lstStyle/>
          <a:p>
            <a:fld id="{BC77F9D0-06CC-4785-BD0C-E4E4269CD721}" type="slidenum">
              <a:rPr lang="en-US" smtClean="0"/>
              <a:t>6</a:t>
            </a:fld>
            <a:endParaRPr lang="en-US"/>
          </a:p>
        </p:txBody>
      </p:sp>
    </p:spTree>
    <p:extLst>
      <p:ext uri="{BB962C8B-B14F-4D97-AF65-F5344CB8AC3E}">
        <p14:creationId xmlns:p14="http://schemas.microsoft.com/office/powerpoint/2010/main" val="3073360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CHA’s Responsibilities </a:t>
            </a:r>
            <a:endParaRPr lang="en-US" dirty="0"/>
          </a:p>
        </p:txBody>
      </p:sp>
      <p:sp>
        <p:nvSpPr>
          <p:cNvPr id="3" name="Content Placeholder 2"/>
          <p:cNvSpPr>
            <a:spLocks noGrp="1"/>
          </p:cNvSpPr>
          <p:nvPr>
            <p:ph idx="1"/>
          </p:nvPr>
        </p:nvSpPr>
        <p:spPr/>
        <p:txBody>
          <a:bodyPr>
            <a:normAutofit/>
          </a:bodyPr>
          <a:lstStyle/>
          <a:p>
            <a:r>
              <a:rPr lang="en-US" sz="2300" dirty="0" smtClean="0"/>
              <a:t>Explain rules and regulations of the HCV Program</a:t>
            </a:r>
          </a:p>
          <a:p>
            <a:r>
              <a:rPr lang="en-US" sz="2300" dirty="0" smtClean="0"/>
              <a:t>Issue vouchers and pay Housing Assistance Payment (HAP) to the owner on behalf of the voucher holder</a:t>
            </a:r>
          </a:p>
          <a:p>
            <a:r>
              <a:rPr lang="en-US" sz="2300" dirty="0" smtClean="0"/>
              <a:t>Ensure all units in the Program meet Housing Quality Standards (HQS) by conducting a new rental, regular, special and quality control inspections</a:t>
            </a:r>
          </a:p>
          <a:p>
            <a:r>
              <a:rPr lang="en-US" sz="2300" dirty="0" smtClean="0"/>
              <a:t>Conduct an annual review of the family’s income and composition information to determine continued eligibility</a:t>
            </a:r>
          </a:p>
          <a:p>
            <a:r>
              <a:rPr lang="en-US" sz="2300" dirty="0" smtClean="0"/>
              <a:t>Conduct a rent reasonableness evaluation to ensure the proposed contract rent the owner is requesting is reasonable</a:t>
            </a:r>
            <a:endParaRPr lang="en-US" sz="2300" dirty="0"/>
          </a:p>
        </p:txBody>
      </p:sp>
      <p:sp>
        <p:nvSpPr>
          <p:cNvPr id="4" name="Slide Number Placeholder 3"/>
          <p:cNvSpPr>
            <a:spLocks noGrp="1"/>
          </p:cNvSpPr>
          <p:nvPr>
            <p:ph type="sldNum" sz="quarter" idx="12"/>
          </p:nvPr>
        </p:nvSpPr>
        <p:spPr/>
        <p:txBody>
          <a:bodyPr/>
          <a:lstStyle/>
          <a:p>
            <a:fld id="{BC77F9D0-06CC-4785-BD0C-E4E4269CD721}" type="slidenum">
              <a:rPr lang="en-US" smtClean="0"/>
              <a:t>7</a:t>
            </a:fld>
            <a:endParaRPr lang="en-US"/>
          </a:p>
        </p:txBody>
      </p:sp>
    </p:spTree>
    <p:extLst>
      <p:ext uri="{BB962C8B-B14F-4D97-AF65-F5344CB8AC3E}">
        <p14:creationId xmlns:p14="http://schemas.microsoft.com/office/powerpoint/2010/main" val="2998257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Family’s Responsibilities</a:t>
            </a:r>
            <a:endParaRPr lang="en-US" dirty="0"/>
          </a:p>
        </p:txBody>
      </p:sp>
      <p:sp>
        <p:nvSpPr>
          <p:cNvPr id="3" name="Content Placeholder 2"/>
          <p:cNvSpPr>
            <a:spLocks noGrp="1"/>
          </p:cNvSpPr>
          <p:nvPr>
            <p:ph idx="1"/>
          </p:nvPr>
        </p:nvSpPr>
        <p:spPr/>
        <p:txBody>
          <a:bodyPr>
            <a:normAutofit/>
          </a:bodyPr>
          <a:lstStyle/>
          <a:p>
            <a:r>
              <a:rPr lang="en-US" sz="2700" dirty="0" smtClean="0"/>
              <a:t>Find an available Section 8 unit</a:t>
            </a:r>
          </a:p>
          <a:p>
            <a:pPr lvl="1"/>
            <a:r>
              <a:rPr lang="en-US" sz="2400" i="1" dirty="0" smtClean="0"/>
              <a:t>The owner cannot be an immediate family member unless a reasonable accommodation is approved by CHA</a:t>
            </a:r>
          </a:p>
          <a:p>
            <a:r>
              <a:rPr lang="en-US" sz="2700" dirty="0" smtClean="0"/>
              <a:t>Sign a private lease agreement with the owner once unit passes inspection and you receive a move-in letter; comply with lease terms.</a:t>
            </a:r>
          </a:p>
          <a:p>
            <a:r>
              <a:rPr lang="en-US" sz="2700" dirty="0" smtClean="0"/>
              <a:t>Submit complete, accurate, and timely information and documentation to CHA</a:t>
            </a:r>
          </a:p>
        </p:txBody>
      </p:sp>
      <p:sp>
        <p:nvSpPr>
          <p:cNvPr id="4" name="Slide Number Placeholder 3"/>
          <p:cNvSpPr>
            <a:spLocks noGrp="1"/>
          </p:cNvSpPr>
          <p:nvPr>
            <p:ph type="sldNum" sz="quarter" idx="12"/>
          </p:nvPr>
        </p:nvSpPr>
        <p:spPr/>
        <p:txBody>
          <a:bodyPr/>
          <a:lstStyle/>
          <a:p>
            <a:fld id="{BC77F9D0-06CC-4785-BD0C-E4E4269CD721}" type="slidenum">
              <a:rPr lang="en-US" smtClean="0"/>
              <a:t>8</a:t>
            </a:fld>
            <a:endParaRPr lang="en-US"/>
          </a:p>
        </p:txBody>
      </p:sp>
    </p:spTree>
    <p:extLst>
      <p:ext uri="{BB962C8B-B14F-4D97-AF65-F5344CB8AC3E}">
        <p14:creationId xmlns:p14="http://schemas.microsoft.com/office/powerpoint/2010/main" val="4264302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Family’s Responsibilities</a:t>
            </a:r>
            <a:endParaRPr lang="en-US" dirty="0"/>
          </a:p>
        </p:txBody>
      </p:sp>
      <p:sp>
        <p:nvSpPr>
          <p:cNvPr id="3" name="Content Placeholder 2"/>
          <p:cNvSpPr>
            <a:spLocks noGrp="1"/>
          </p:cNvSpPr>
          <p:nvPr>
            <p:ph idx="1"/>
          </p:nvPr>
        </p:nvSpPr>
        <p:spPr/>
        <p:txBody>
          <a:bodyPr>
            <a:normAutofit/>
          </a:bodyPr>
          <a:lstStyle/>
          <a:p>
            <a:r>
              <a:rPr lang="en-US" sz="2700" dirty="0" smtClean="0"/>
              <a:t>Comply with the annual review of family income and composition information (for example, marriages, births, adoptions, deaths, etc.)</a:t>
            </a:r>
          </a:p>
          <a:p>
            <a:pPr lvl="1"/>
            <a:r>
              <a:rPr lang="en-US" sz="2400" dirty="0" smtClean="0"/>
              <a:t>This helps CHA determine a tenant’s continued eligibility.</a:t>
            </a:r>
          </a:p>
          <a:p>
            <a:r>
              <a:rPr lang="en-US" sz="2700" dirty="0" smtClean="0"/>
              <a:t>Comply with requests for additional information.</a:t>
            </a:r>
          </a:p>
          <a:p>
            <a:r>
              <a:rPr lang="en-US" sz="2700" dirty="0" smtClean="0"/>
              <a:t>Cooperate with CHA for all inspections.</a:t>
            </a:r>
            <a:endParaRPr lang="en-US" sz="2700" dirty="0"/>
          </a:p>
        </p:txBody>
      </p:sp>
      <p:sp>
        <p:nvSpPr>
          <p:cNvPr id="4" name="Slide Number Placeholder 3"/>
          <p:cNvSpPr>
            <a:spLocks noGrp="1"/>
          </p:cNvSpPr>
          <p:nvPr>
            <p:ph type="sldNum" sz="quarter" idx="12"/>
          </p:nvPr>
        </p:nvSpPr>
        <p:spPr/>
        <p:txBody>
          <a:bodyPr/>
          <a:lstStyle/>
          <a:p>
            <a:fld id="{BC77F9D0-06CC-4785-BD0C-E4E4269CD721}" type="slidenum">
              <a:rPr lang="en-US" smtClean="0"/>
              <a:t>9</a:t>
            </a:fld>
            <a:endParaRPr lang="en-US"/>
          </a:p>
        </p:txBody>
      </p:sp>
    </p:spTree>
    <p:extLst>
      <p:ext uri="{BB962C8B-B14F-4D97-AF65-F5344CB8AC3E}">
        <p14:creationId xmlns:p14="http://schemas.microsoft.com/office/powerpoint/2010/main" val="7475178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482</TotalTime>
  <Words>4713</Words>
  <Application>Microsoft Office PowerPoint</Application>
  <PresentationFormat>On-screen Show (4:3)</PresentationFormat>
  <Paragraphs>695</Paragraphs>
  <Slides>53</Slides>
  <Notes>0</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Solstice</vt:lpstr>
      <vt:lpstr>Chattanooga Housing Authority</vt:lpstr>
      <vt:lpstr>Before we get started…</vt:lpstr>
      <vt:lpstr>Agenda</vt:lpstr>
      <vt:lpstr>PowerPoint Presentation</vt:lpstr>
      <vt:lpstr>About the HCV Program</vt:lpstr>
      <vt:lpstr>PowerPoint Presentation</vt:lpstr>
      <vt:lpstr>CHA’s Responsibilities </vt:lpstr>
      <vt:lpstr>The Family’s Responsibilities</vt:lpstr>
      <vt:lpstr>The Family’s Responsibilities</vt:lpstr>
      <vt:lpstr>Important Reminders</vt:lpstr>
      <vt:lpstr>Tips</vt:lpstr>
      <vt:lpstr>The Owner’s Responsibilities</vt:lpstr>
      <vt:lpstr>The Owner’s Responsibilities</vt:lpstr>
      <vt:lpstr>The Partnership between the Tenant, CHA, and the Owner</vt:lpstr>
      <vt:lpstr>PowerPoint Presentation</vt:lpstr>
      <vt:lpstr>What is a Housing Choice Voucher?</vt:lpstr>
      <vt:lpstr>What is a Housing Choice Voucher</vt:lpstr>
      <vt:lpstr>PowerPoint Presentation</vt:lpstr>
      <vt:lpstr>Occupancy Standards</vt:lpstr>
      <vt:lpstr>CHA Payment Standards</vt:lpstr>
      <vt:lpstr>Current CHA Payment Standards</vt:lpstr>
      <vt:lpstr>CHA Utility Allowances</vt:lpstr>
      <vt:lpstr>The “40% Rule” Ensuring Affordability for New Rentals</vt:lpstr>
      <vt:lpstr>Calculating Your Maximum Affordable Rent</vt:lpstr>
      <vt:lpstr>Calculating Your Maximum Affordable Rent</vt:lpstr>
      <vt:lpstr>Calculating Your Maximum Affordable Rent</vt:lpstr>
      <vt:lpstr>PowerPoint Presentation</vt:lpstr>
      <vt:lpstr>Moving within Hamilton County</vt:lpstr>
      <vt:lpstr>Portability  Moving Outside of Hamilton County</vt:lpstr>
      <vt:lpstr>Portability Moving Outside of Hamilton County</vt:lpstr>
      <vt:lpstr>Portability Moving Outside of Hamilton County</vt:lpstr>
      <vt:lpstr>Portability Moving Outside of Hamilton County</vt:lpstr>
      <vt:lpstr>Searching for a unit – Facts to Consider</vt:lpstr>
      <vt:lpstr>Searching for a unit – Facts to Consider</vt:lpstr>
      <vt:lpstr>Screening the Owner</vt:lpstr>
      <vt:lpstr>PowerPoint Presentation</vt:lpstr>
      <vt:lpstr>If You Feel You Have Been Discriminated Against in Your Housing Search</vt:lpstr>
      <vt:lpstr>Policies Related to Persons with Disabilities</vt:lpstr>
      <vt:lpstr>Violence Against Women Act</vt:lpstr>
      <vt:lpstr>PowerPoint Presentation</vt:lpstr>
      <vt:lpstr>COVID-19 PROTOCOLS</vt:lpstr>
      <vt:lpstr>COVID-19 PROTOCOLS</vt:lpstr>
      <vt:lpstr>What are HQS?</vt:lpstr>
      <vt:lpstr>Lead Paint Hazards – What You Need To Know</vt:lpstr>
      <vt:lpstr>PowerPoint Presentation</vt:lpstr>
      <vt:lpstr>After Finding the Right Unit…</vt:lpstr>
      <vt:lpstr>After Finding the Right Unit…</vt:lpstr>
      <vt:lpstr>Annual Requirements for HCV Participants</vt:lpstr>
      <vt:lpstr>Remain in Good Standing</vt:lpstr>
      <vt:lpstr>PowerPoint Presentation</vt:lpstr>
      <vt:lpstr>Section 8 Property Owner Documents</vt:lpstr>
      <vt:lpstr>Section 8 Tenant Documents</vt:lpstr>
      <vt:lpstr>Need Assistance? Contact CHA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Chattanooga Housing Authority</dc:title>
  <dc:creator>Carpenter, Tammie</dc:creator>
  <cp:lastModifiedBy>Carpenter, Tammie</cp:lastModifiedBy>
  <cp:revision>30</cp:revision>
  <dcterms:created xsi:type="dcterms:W3CDTF">2020-04-07T00:54:12Z</dcterms:created>
  <dcterms:modified xsi:type="dcterms:W3CDTF">2020-04-09T16:22:34Z</dcterms:modified>
</cp:coreProperties>
</file>